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34"/>
  </p:notesMasterIdLst>
  <p:sldIdLst>
    <p:sldId id="267" r:id="rId3"/>
    <p:sldId id="572" r:id="rId4"/>
    <p:sldId id="561" r:id="rId5"/>
    <p:sldId id="563" r:id="rId6"/>
    <p:sldId id="565" r:id="rId7"/>
    <p:sldId id="566" r:id="rId8"/>
    <p:sldId id="567" r:id="rId9"/>
    <p:sldId id="562" r:id="rId10"/>
    <p:sldId id="558" r:id="rId11"/>
    <p:sldId id="577" r:id="rId12"/>
    <p:sldId id="503" r:id="rId13"/>
    <p:sldId id="568" r:id="rId14"/>
    <p:sldId id="581" r:id="rId15"/>
    <p:sldId id="512" r:id="rId16"/>
    <p:sldId id="513" r:id="rId17"/>
    <p:sldId id="514" r:id="rId18"/>
    <p:sldId id="515" r:id="rId19"/>
    <p:sldId id="579" r:id="rId20"/>
    <p:sldId id="569" r:id="rId21"/>
    <p:sldId id="520" r:id="rId22"/>
    <p:sldId id="574" r:id="rId23"/>
    <p:sldId id="539" r:id="rId24"/>
    <p:sldId id="522" r:id="rId25"/>
    <p:sldId id="570" r:id="rId26"/>
    <p:sldId id="571" r:id="rId27"/>
    <p:sldId id="575" r:id="rId28"/>
    <p:sldId id="564" r:id="rId29"/>
    <p:sldId id="529" r:id="rId30"/>
    <p:sldId id="560" r:id="rId31"/>
    <p:sldId id="527" r:id="rId32"/>
    <p:sldId id="422" r:id="rId33"/>
  </p:sldIdLst>
  <p:sldSz cx="9144000" cy="6858000" type="screen4x3"/>
  <p:notesSz cx="6797675" cy="987425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9012"/>
    <a:srgbClr val="99FF66"/>
    <a:srgbClr val="00CC00"/>
    <a:srgbClr val="FFCC00"/>
    <a:srgbClr val="CC00CC"/>
    <a:srgbClr val="CCFF33"/>
    <a:srgbClr val="00FF00"/>
    <a:srgbClr val="0000FF"/>
    <a:srgbClr val="E2E208"/>
    <a:srgbClr val="0C5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3" autoAdjust="0"/>
    <p:restoredTop sz="91074" autoAdjust="0"/>
  </p:normalViewPr>
  <p:slideViewPr>
    <p:cSldViewPr>
      <p:cViewPr>
        <p:scale>
          <a:sx n="100" d="100"/>
          <a:sy n="100" d="100"/>
        </p:scale>
        <p:origin x="2000" y="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Blad1!$A$2:$A$28</c:f>
              <c:strCache>
                <c:ptCount val="27"/>
                <c:pt idx="0">
                  <c:v>Belgium</c:v>
                </c:pt>
                <c:pt idx="1">
                  <c:v>Austria</c:v>
                </c:pt>
                <c:pt idx="2">
                  <c:v>Hungary</c:v>
                </c:pt>
                <c:pt idx="3">
                  <c:v>Italy</c:v>
                </c:pt>
                <c:pt idx="4">
                  <c:v>Portugal</c:v>
                </c:pt>
                <c:pt idx="5">
                  <c:v>Denmark</c:v>
                </c:pt>
                <c:pt idx="6">
                  <c:v>Latvia</c:v>
                </c:pt>
                <c:pt idx="7">
                  <c:v>Poland</c:v>
                </c:pt>
                <c:pt idx="8">
                  <c:v>Romania</c:v>
                </c:pt>
                <c:pt idx="9">
                  <c:v>Spain</c:v>
                </c:pt>
                <c:pt idx="10">
                  <c:v>Greece</c:v>
                </c:pt>
                <c:pt idx="11">
                  <c:v>Finland</c:v>
                </c:pt>
                <c:pt idx="12">
                  <c:v>Germany</c:v>
                </c:pt>
                <c:pt idx="13">
                  <c:v>Slovakia</c:v>
                </c:pt>
                <c:pt idx="14">
                  <c:v>Cyprus</c:v>
                </c:pt>
                <c:pt idx="15">
                  <c:v>United Kingdom</c:v>
                </c:pt>
                <c:pt idx="16">
                  <c:v>Croatia</c:v>
                </c:pt>
                <c:pt idx="17">
                  <c:v>Bulgaria</c:v>
                </c:pt>
                <c:pt idx="18">
                  <c:v>Ireland</c:v>
                </c:pt>
                <c:pt idx="19">
                  <c:v>France</c:v>
                </c:pt>
                <c:pt idx="20">
                  <c:v>Sweden</c:v>
                </c:pt>
                <c:pt idx="21">
                  <c:v>Malta</c:v>
                </c:pt>
                <c:pt idx="22">
                  <c:v>Czech republic</c:v>
                </c:pt>
                <c:pt idx="23">
                  <c:v>Estonia</c:v>
                </c:pt>
                <c:pt idx="24">
                  <c:v>Netherlands</c:v>
                </c:pt>
                <c:pt idx="25">
                  <c:v>Slovenia</c:v>
                </c:pt>
                <c:pt idx="26">
                  <c:v>Lithuania</c:v>
                </c:pt>
              </c:strCache>
            </c:strRef>
          </c:cat>
          <c:val>
            <c:numRef>
              <c:f>Blad1!$B$2:$B$28</c:f>
              <c:numCache>
                <c:formatCode>General</c:formatCode>
                <c:ptCount val="27"/>
                <c:pt idx="0">
                  <c:v>14.0</c:v>
                </c:pt>
                <c:pt idx="1">
                  <c:v>20.0</c:v>
                </c:pt>
                <c:pt idx="2">
                  <c:v>25.0</c:v>
                </c:pt>
                <c:pt idx="3">
                  <c:v>48.0</c:v>
                </c:pt>
                <c:pt idx="4">
                  <c:v>50.0</c:v>
                </c:pt>
                <c:pt idx="5">
                  <c:v>50.0</c:v>
                </c:pt>
                <c:pt idx="6">
                  <c:v>50.0</c:v>
                </c:pt>
                <c:pt idx="7">
                  <c:v>50.0</c:v>
                </c:pt>
                <c:pt idx="8">
                  <c:v>54.0</c:v>
                </c:pt>
                <c:pt idx="9">
                  <c:v>54.0</c:v>
                </c:pt>
                <c:pt idx="10">
                  <c:v>57.0</c:v>
                </c:pt>
                <c:pt idx="11">
                  <c:v>60.0</c:v>
                </c:pt>
                <c:pt idx="12">
                  <c:v>61.0</c:v>
                </c:pt>
                <c:pt idx="13">
                  <c:v>67.0</c:v>
                </c:pt>
                <c:pt idx="14">
                  <c:v>67.0</c:v>
                </c:pt>
                <c:pt idx="15">
                  <c:v>70.0</c:v>
                </c:pt>
                <c:pt idx="16">
                  <c:v>75.0</c:v>
                </c:pt>
                <c:pt idx="17">
                  <c:v>83.0</c:v>
                </c:pt>
                <c:pt idx="18">
                  <c:v>83.0</c:v>
                </c:pt>
                <c:pt idx="19">
                  <c:v>86.0</c:v>
                </c:pt>
                <c:pt idx="20">
                  <c:v>86.0</c:v>
                </c:pt>
                <c:pt idx="21">
                  <c:v>100.0</c:v>
                </c:pt>
                <c:pt idx="22">
                  <c:v>100.0</c:v>
                </c:pt>
                <c:pt idx="23">
                  <c:v>100.0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5707952"/>
        <c:axId val="-2093493120"/>
      </c:barChart>
      <c:catAx>
        <c:axId val="21057079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093493120"/>
        <c:crosses val="autoZero"/>
        <c:auto val="1"/>
        <c:lblAlgn val="ctr"/>
        <c:lblOffset val="100"/>
        <c:noMultiLvlLbl val="0"/>
      </c:catAx>
      <c:valAx>
        <c:axId val="-2093493120"/>
        <c:scaling>
          <c:orientation val="minMax"/>
          <c:max val="100.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105707952"/>
        <c:crosses val="autoZero"/>
        <c:crossBetween val="between"/>
        <c:majorUnit val="20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Basic pharmacology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invertIfNegative val="0"/>
          <c:cat>
            <c:strRef>
              <c:f>Blad1!$A$2:$A$7</c:f>
              <c:strCache>
                <c:ptCount val="6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</c:strCache>
            </c:strRef>
          </c:cat>
          <c:val>
            <c:numRef>
              <c:f>Blad1!$B$2:$B$7</c:f>
              <c:numCache>
                <c:formatCode>0</c:formatCode>
                <c:ptCount val="6"/>
                <c:pt idx="0">
                  <c:v>33.0</c:v>
                </c:pt>
                <c:pt idx="1">
                  <c:v>43.0</c:v>
                </c:pt>
                <c:pt idx="2">
                  <c:v>64.0</c:v>
                </c:pt>
                <c:pt idx="3">
                  <c:v>19.0</c:v>
                </c:pt>
                <c:pt idx="4">
                  <c:v>3.0</c:v>
                </c:pt>
                <c:pt idx="5">
                  <c:v>1.0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Clinical pharmacology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Blad1!$A$2:$A$7</c:f>
              <c:strCache>
                <c:ptCount val="6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</c:strCache>
            </c:strRef>
          </c:cat>
          <c:val>
            <c:numRef>
              <c:f>Blad1!$C$2:$C$7</c:f>
              <c:numCache>
                <c:formatCode>General</c:formatCode>
                <c:ptCount val="6"/>
                <c:pt idx="0">
                  <c:v>11.0</c:v>
                </c:pt>
                <c:pt idx="1">
                  <c:v>22.0</c:v>
                </c:pt>
                <c:pt idx="2">
                  <c:v>48.0</c:v>
                </c:pt>
                <c:pt idx="3">
                  <c:v>50.0</c:v>
                </c:pt>
                <c:pt idx="4">
                  <c:v>56.0</c:v>
                </c:pt>
                <c:pt idx="5">
                  <c:v>20.0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Pharmacotherapy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Blad1!$A$2:$A$7</c:f>
              <c:strCache>
                <c:ptCount val="6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</c:strCache>
            </c:strRef>
          </c:cat>
          <c:val>
            <c:numRef>
              <c:f>Blad1!$D$2:$D$7</c:f>
              <c:numCache>
                <c:formatCode>General</c:formatCode>
                <c:ptCount val="6"/>
                <c:pt idx="0">
                  <c:v>9.0</c:v>
                </c:pt>
                <c:pt idx="1">
                  <c:v>15.0</c:v>
                </c:pt>
                <c:pt idx="2">
                  <c:v>34.0</c:v>
                </c:pt>
                <c:pt idx="3">
                  <c:v>60.0</c:v>
                </c:pt>
                <c:pt idx="4">
                  <c:v>66.0</c:v>
                </c:pt>
                <c:pt idx="5">
                  <c:v>49.0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5403648"/>
        <c:axId val="-1993950944"/>
      </c:barChart>
      <c:catAx>
        <c:axId val="212540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1993950944"/>
        <c:crosses val="autoZero"/>
        <c:auto val="1"/>
        <c:lblAlgn val="ctr"/>
        <c:lblOffset val="100"/>
        <c:noMultiLvlLbl val="0"/>
      </c:catAx>
      <c:valAx>
        <c:axId val="-1993950944"/>
        <c:scaling>
          <c:orientation val="minMax"/>
          <c:max val="70.0"/>
          <c:min val="0.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125403648"/>
        <c:crosses val="autoZero"/>
        <c:crossBetween val="between"/>
        <c:majorUnit val="20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Basic pharmacology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Blad1!$A$2:$A$12</c:f>
              <c:strCache>
                <c:ptCount val="11"/>
                <c:pt idx="0">
                  <c:v>Lecture</c:v>
                </c:pt>
                <c:pt idx="1">
                  <c:v>Self-study</c:v>
                </c:pt>
                <c:pt idx="2">
                  <c:v>Seminar</c:v>
                </c:pt>
                <c:pt idx="3">
                  <c:v>Small working group</c:v>
                </c:pt>
                <c:pt idx="4">
                  <c:v>Workshop</c:v>
                </c:pt>
                <c:pt idx="5">
                  <c:v>E-learning</c:v>
                </c:pt>
                <c:pt idx="6">
                  <c:v>Patient simulation</c:v>
                </c:pt>
                <c:pt idx="7">
                  <c:v>WHO Guide to Good Prescr</c:v>
                </c:pt>
                <c:pt idx="8">
                  <c:v>One-on-one (supervisor)</c:v>
                </c:pt>
                <c:pt idx="9">
                  <c:v>Bedside teaching</c:v>
                </c:pt>
                <c:pt idx="10">
                  <c:v>Real-life prescribing</c:v>
                </c:pt>
              </c:strCache>
            </c:strRef>
          </c:cat>
          <c:val>
            <c:numRef>
              <c:f>Blad1!$B$2:$B$12</c:f>
              <c:numCache>
                <c:formatCode>General</c:formatCode>
                <c:ptCount val="11"/>
                <c:pt idx="0">
                  <c:v>91.0</c:v>
                </c:pt>
                <c:pt idx="1">
                  <c:v>57.0</c:v>
                </c:pt>
                <c:pt idx="2">
                  <c:v>52.0</c:v>
                </c:pt>
                <c:pt idx="3">
                  <c:v>38.0</c:v>
                </c:pt>
                <c:pt idx="4">
                  <c:v>24.0</c:v>
                </c:pt>
                <c:pt idx="5">
                  <c:v>18.0</c:v>
                </c:pt>
                <c:pt idx="6">
                  <c:v>4.0</c:v>
                </c:pt>
                <c:pt idx="7">
                  <c:v>3.0</c:v>
                </c:pt>
                <c:pt idx="8">
                  <c:v>2.0</c:v>
                </c:pt>
                <c:pt idx="9">
                  <c:v>2.0</c:v>
                </c:pt>
                <c:pt idx="10">
                  <c:v>2.0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Clinical pharmacology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Blad1!$A$2:$A$12</c:f>
              <c:strCache>
                <c:ptCount val="11"/>
                <c:pt idx="0">
                  <c:v>Lecture</c:v>
                </c:pt>
                <c:pt idx="1">
                  <c:v>Self-study</c:v>
                </c:pt>
                <c:pt idx="2">
                  <c:v>Seminar</c:v>
                </c:pt>
                <c:pt idx="3">
                  <c:v>Small working group</c:v>
                </c:pt>
                <c:pt idx="4">
                  <c:v>Workshop</c:v>
                </c:pt>
                <c:pt idx="5">
                  <c:v>E-learning</c:v>
                </c:pt>
                <c:pt idx="6">
                  <c:v>Patient simulation</c:v>
                </c:pt>
                <c:pt idx="7">
                  <c:v>WHO Guide to Good Prescr</c:v>
                </c:pt>
                <c:pt idx="8">
                  <c:v>One-on-one (supervisor)</c:v>
                </c:pt>
                <c:pt idx="9">
                  <c:v>Bedside teaching</c:v>
                </c:pt>
                <c:pt idx="10">
                  <c:v>Real-life prescribing</c:v>
                </c:pt>
              </c:strCache>
            </c:strRef>
          </c:cat>
          <c:val>
            <c:numRef>
              <c:f>Blad1!$C$2:$C$12</c:f>
              <c:numCache>
                <c:formatCode>General</c:formatCode>
                <c:ptCount val="11"/>
                <c:pt idx="0">
                  <c:v>85.0</c:v>
                </c:pt>
                <c:pt idx="1">
                  <c:v>59.0</c:v>
                </c:pt>
                <c:pt idx="2">
                  <c:v>58.0</c:v>
                </c:pt>
                <c:pt idx="3">
                  <c:v>38.0</c:v>
                </c:pt>
                <c:pt idx="4">
                  <c:v>34.0</c:v>
                </c:pt>
                <c:pt idx="5">
                  <c:v>27.0</c:v>
                </c:pt>
                <c:pt idx="6">
                  <c:v>19.0</c:v>
                </c:pt>
                <c:pt idx="7">
                  <c:v>10.0</c:v>
                </c:pt>
                <c:pt idx="8">
                  <c:v>4.0</c:v>
                </c:pt>
                <c:pt idx="9">
                  <c:v>18.0</c:v>
                </c:pt>
                <c:pt idx="10">
                  <c:v>15.0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Pharmacotherapy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Blad1!$A$2:$A$12</c:f>
              <c:strCache>
                <c:ptCount val="11"/>
                <c:pt idx="0">
                  <c:v>Lecture</c:v>
                </c:pt>
                <c:pt idx="1">
                  <c:v>Self-study</c:v>
                </c:pt>
                <c:pt idx="2">
                  <c:v>Seminar</c:v>
                </c:pt>
                <c:pt idx="3">
                  <c:v>Small working group</c:v>
                </c:pt>
                <c:pt idx="4">
                  <c:v>Workshop</c:v>
                </c:pt>
                <c:pt idx="5">
                  <c:v>E-learning</c:v>
                </c:pt>
                <c:pt idx="6">
                  <c:v>Patient simulation</c:v>
                </c:pt>
                <c:pt idx="7">
                  <c:v>WHO Guide to Good Prescr</c:v>
                </c:pt>
                <c:pt idx="8">
                  <c:v>One-on-one (supervisor)</c:v>
                </c:pt>
                <c:pt idx="9">
                  <c:v>Bedside teaching</c:v>
                </c:pt>
                <c:pt idx="10">
                  <c:v>Real-life prescribing</c:v>
                </c:pt>
              </c:strCache>
            </c:strRef>
          </c:cat>
          <c:val>
            <c:numRef>
              <c:f>Blad1!$D$2:$D$12</c:f>
              <c:numCache>
                <c:formatCode>General</c:formatCode>
                <c:ptCount val="11"/>
                <c:pt idx="0">
                  <c:v>75.0</c:v>
                </c:pt>
                <c:pt idx="1">
                  <c:v>57.0</c:v>
                </c:pt>
                <c:pt idx="2">
                  <c:v>59.0</c:v>
                </c:pt>
                <c:pt idx="3">
                  <c:v>36.0</c:v>
                </c:pt>
                <c:pt idx="4">
                  <c:v>40.0</c:v>
                </c:pt>
                <c:pt idx="5">
                  <c:v>33.0</c:v>
                </c:pt>
                <c:pt idx="6">
                  <c:v>24.0</c:v>
                </c:pt>
                <c:pt idx="7">
                  <c:v>14.0</c:v>
                </c:pt>
                <c:pt idx="8">
                  <c:v>10.0</c:v>
                </c:pt>
                <c:pt idx="9">
                  <c:v>43.0</c:v>
                </c:pt>
                <c:pt idx="10">
                  <c:v>37.0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5305360"/>
        <c:axId val="-2095716944"/>
      </c:barChart>
      <c:catAx>
        <c:axId val="-2095305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095716944"/>
        <c:crosses val="autoZero"/>
        <c:auto val="1"/>
        <c:lblAlgn val="ctr"/>
        <c:lblOffset val="100"/>
        <c:noMultiLvlLbl val="0"/>
      </c:catAx>
      <c:valAx>
        <c:axId val="-2095716944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095305360"/>
        <c:crosses val="autoZero"/>
        <c:crossBetween val="between"/>
        <c:majorUnit val="20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24781277340333"/>
          <c:y val="0.034429141393551"/>
          <c:w val="0.910546563623991"/>
          <c:h val="0.5774740292478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CPT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Blad1!$A$2:$A$11</c:f>
              <c:strCache>
                <c:ptCount val="10"/>
                <c:pt idx="0">
                  <c:v>Lecture</c:v>
                </c:pt>
                <c:pt idx="1">
                  <c:v>Clinical case</c:v>
                </c:pt>
                <c:pt idx="2">
                  <c:v>Textbooks mother tongue</c:v>
                </c:pt>
                <c:pt idx="3">
                  <c:v>Guideline</c:v>
                </c:pt>
                <c:pt idx="4">
                  <c:v>Textbook English</c:v>
                </c:pt>
                <c:pt idx="5">
                  <c:v>E-learning</c:v>
                </c:pt>
                <c:pt idx="6">
                  <c:v>Student formulary</c:v>
                </c:pt>
                <c:pt idx="7">
                  <c:v>eBook</c:v>
                </c:pt>
                <c:pt idx="8">
                  <c:v>Mobile application</c:v>
                </c:pt>
                <c:pt idx="9">
                  <c:v>Other</c:v>
                </c:pt>
              </c:strCache>
            </c:strRef>
          </c:cat>
          <c:val>
            <c:numRef>
              <c:f>Blad1!$B$2:$B$11</c:f>
              <c:numCache>
                <c:formatCode>General</c:formatCode>
                <c:ptCount val="10"/>
                <c:pt idx="0">
                  <c:v>89.0</c:v>
                </c:pt>
                <c:pt idx="1">
                  <c:v>81.0</c:v>
                </c:pt>
                <c:pt idx="2">
                  <c:v>78.0</c:v>
                </c:pt>
                <c:pt idx="3">
                  <c:v>74.0</c:v>
                </c:pt>
                <c:pt idx="4">
                  <c:v>58.0</c:v>
                </c:pt>
                <c:pt idx="5">
                  <c:v>37.0</c:v>
                </c:pt>
                <c:pt idx="6">
                  <c:v>30.0</c:v>
                </c:pt>
                <c:pt idx="7">
                  <c:v>19.0</c:v>
                </c:pt>
                <c:pt idx="8">
                  <c:v>13.0</c:v>
                </c:pt>
                <c:pt idx="9">
                  <c:v>11.0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1432528"/>
        <c:axId val="-2061326384"/>
      </c:barChart>
      <c:catAx>
        <c:axId val="-2061432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061326384"/>
        <c:crosses val="autoZero"/>
        <c:auto val="1"/>
        <c:lblAlgn val="ctr"/>
        <c:lblOffset val="100"/>
        <c:noMultiLvlLbl val="0"/>
      </c:catAx>
      <c:valAx>
        <c:axId val="-2061326384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061432528"/>
        <c:crosses val="autoZero"/>
        <c:crossBetween val="between"/>
        <c:majorUnit val="20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144599980558"/>
          <c:y val="0.0359392537558293"/>
          <c:w val="0.839855400019442"/>
          <c:h val="0.531427101420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CPT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Blad1!$A$2:$A$11</c:f>
              <c:strCache>
                <c:ptCount val="10"/>
                <c:pt idx="0">
                  <c:v>Clinical pharmacologist</c:v>
                </c:pt>
                <c:pt idx="1">
                  <c:v>Senior clinician</c:v>
                </c:pt>
                <c:pt idx="2">
                  <c:v>Basic pharmacologist</c:v>
                </c:pt>
                <c:pt idx="3">
                  <c:v>Hospital/clinical pharmacist</c:v>
                </c:pt>
                <c:pt idx="4">
                  <c:v>Junior doctor</c:v>
                </c:pt>
                <c:pt idx="5">
                  <c:v>Scientist</c:v>
                </c:pt>
                <c:pt idx="6">
                  <c:v>General practitioner</c:v>
                </c:pt>
                <c:pt idx="7">
                  <c:v>Educational expert</c:v>
                </c:pt>
                <c:pt idx="8">
                  <c:v>Medical/pharmacy student</c:v>
                </c:pt>
                <c:pt idx="9">
                  <c:v>Other</c:v>
                </c:pt>
              </c:strCache>
            </c:strRef>
          </c:cat>
          <c:val>
            <c:numRef>
              <c:f>Blad1!$B$2:$B$11</c:f>
              <c:numCache>
                <c:formatCode>General</c:formatCode>
                <c:ptCount val="10"/>
                <c:pt idx="0">
                  <c:v>90.0</c:v>
                </c:pt>
                <c:pt idx="1">
                  <c:v>77.0</c:v>
                </c:pt>
                <c:pt idx="2">
                  <c:v>74.0</c:v>
                </c:pt>
                <c:pt idx="3">
                  <c:v>42.0</c:v>
                </c:pt>
                <c:pt idx="4">
                  <c:v>36.0</c:v>
                </c:pt>
                <c:pt idx="5">
                  <c:v>33.0</c:v>
                </c:pt>
                <c:pt idx="6">
                  <c:v>23.0</c:v>
                </c:pt>
                <c:pt idx="7">
                  <c:v>21.0</c:v>
                </c:pt>
                <c:pt idx="8">
                  <c:v>8.0</c:v>
                </c:pt>
                <c:pt idx="9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0223552"/>
        <c:axId val="-1994795552"/>
      </c:barChart>
      <c:catAx>
        <c:axId val="-2090223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1994795552"/>
        <c:crosses val="autoZero"/>
        <c:auto val="1"/>
        <c:lblAlgn val="ctr"/>
        <c:lblOffset val="100"/>
        <c:noMultiLvlLbl val="0"/>
      </c:catAx>
      <c:valAx>
        <c:axId val="-1994795552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090223552"/>
        <c:crosses val="autoZero"/>
        <c:crossBetween val="between"/>
        <c:majorUnit val="20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9302086551771"/>
          <c:y val="0.0308663592698394"/>
          <c:w val="0.628547176272636"/>
          <c:h val="0.85716829766394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0CC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GP office</c:v>
                </c:pt>
                <c:pt idx="1">
                  <c:v>Outpatient clinic</c:v>
                </c:pt>
                <c:pt idx="2">
                  <c:v>Hospital ward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19.0</c:v>
                </c:pt>
                <c:pt idx="1">
                  <c:v>10.0</c:v>
                </c:pt>
                <c:pt idx="2">
                  <c:v>26.0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GP office</c:v>
                </c:pt>
                <c:pt idx="1">
                  <c:v>Outpatient clinic</c:v>
                </c:pt>
                <c:pt idx="2">
                  <c:v>Hospital ward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57.0</c:v>
                </c:pt>
                <c:pt idx="1">
                  <c:v>69.0</c:v>
                </c:pt>
                <c:pt idx="2">
                  <c:v>56.0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Unsure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GP office</c:v>
                </c:pt>
                <c:pt idx="1">
                  <c:v>Outpatient clinic</c:v>
                </c:pt>
                <c:pt idx="2">
                  <c:v>Hospital ward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24.0</c:v>
                </c:pt>
                <c:pt idx="1">
                  <c:v>22.0</c:v>
                </c:pt>
                <c:pt idx="2">
                  <c:v>18.0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4840512"/>
        <c:axId val="-2114272832"/>
      </c:barChart>
      <c:catAx>
        <c:axId val="-21148405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114272832"/>
        <c:crosses val="autoZero"/>
        <c:auto val="1"/>
        <c:lblAlgn val="ctr"/>
        <c:lblOffset val="100"/>
        <c:noMultiLvlLbl val="0"/>
      </c:catAx>
      <c:valAx>
        <c:axId val="-2114272832"/>
        <c:scaling>
          <c:orientation val="minMax"/>
          <c:max val="100.0"/>
        </c:scaling>
        <c:delete val="0"/>
        <c:axPos val="b"/>
        <c:numFmt formatCode="General" sourceLinked="1"/>
        <c:majorTickMark val="out"/>
        <c:minorTickMark val="none"/>
        <c:tickLblPos val="nextTo"/>
        <c:crossAx val="-21148405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Basic pharmacology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Blad1!$A$2:$A$11</c:f>
              <c:strCache>
                <c:ptCount val="10"/>
                <c:pt idx="0">
                  <c:v>Written exam</c:v>
                </c:pt>
                <c:pt idx="1">
                  <c:v>Oral exam</c:v>
                </c:pt>
                <c:pt idx="2">
                  <c:v>Coursework</c:v>
                </c:pt>
                <c:pt idx="3">
                  <c:v>Online exam</c:v>
                </c:pt>
                <c:pt idx="4">
                  <c:v>OSCE</c:v>
                </c:pt>
                <c:pt idx="5">
                  <c:v>Workplace assessment</c:v>
                </c:pt>
                <c:pt idx="6">
                  <c:v>Portfolio</c:v>
                </c:pt>
                <c:pt idx="7">
                  <c:v>Selfassessment</c:v>
                </c:pt>
                <c:pt idx="8">
                  <c:v>Student formulary</c:v>
                </c:pt>
                <c:pt idx="9">
                  <c:v>Peer assessment</c:v>
                </c:pt>
              </c:strCache>
            </c:strRef>
          </c:cat>
          <c:val>
            <c:numRef>
              <c:f>Blad1!$B$2:$B$11</c:f>
              <c:numCache>
                <c:formatCode>General</c:formatCode>
                <c:ptCount val="10"/>
                <c:pt idx="0">
                  <c:v>83.0</c:v>
                </c:pt>
                <c:pt idx="1">
                  <c:v>31.0</c:v>
                </c:pt>
                <c:pt idx="2">
                  <c:v>16.0</c:v>
                </c:pt>
                <c:pt idx="3">
                  <c:v>13.0</c:v>
                </c:pt>
                <c:pt idx="4">
                  <c:v>2.0</c:v>
                </c:pt>
                <c:pt idx="5">
                  <c:v>1.0</c:v>
                </c:pt>
                <c:pt idx="6">
                  <c:v>2.0</c:v>
                </c:pt>
                <c:pt idx="7">
                  <c:v>5.0</c:v>
                </c:pt>
                <c:pt idx="8">
                  <c:v>2.0</c:v>
                </c:pt>
                <c:pt idx="9">
                  <c:v>2.0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Clinical pharmacology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Blad1!$A$2:$A$11</c:f>
              <c:strCache>
                <c:ptCount val="10"/>
                <c:pt idx="0">
                  <c:v>Written exam</c:v>
                </c:pt>
                <c:pt idx="1">
                  <c:v>Oral exam</c:v>
                </c:pt>
                <c:pt idx="2">
                  <c:v>Coursework</c:v>
                </c:pt>
                <c:pt idx="3">
                  <c:v>Online exam</c:v>
                </c:pt>
                <c:pt idx="4">
                  <c:v>OSCE</c:v>
                </c:pt>
                <c:pt idx="5">
                  <c:v>Workplace assessment</c:v>
                </c:pt>
                <c:pt idx="6">
                  <c:v>Portfolio</c:v>
                </c:pt>
                <c:pt idx="7">
                  <c:v>Selfassessment</c:v>
                </c:pt>
                <c:pt idx="8">
                  <c:v>Student formulary</c:v>
                </c:pt>
                <c:pt idx="9">
                  <c:v>Peer assessment</c:v>
                </c:pt>
              </c:strCache>
            </c:strRef>
          </c:cat>
          <c:val>
            <c:numRef>
              <c:f>Blad1!$C$2:$C$11</c:f>
              <c:numCache>
                <c:formatCode>General</c:formatCode>
                <c:ptCount val="10"/>
                <c:pt idx="0">
                  <c:v>83.0</c:v>
                </c:pt>
                <c:pt idx="1">
                  <c:v>31.0</c:v>
                </c:pt>
                <c:pt idx="2">
                  <c:v>19.0</c:v>
                </c:pt>
                <c:pt idx="3">
                  <c:v>19.0</c:v>
                </c:pt>
                <c:pt idx="4">
                  <c:v>13.0</c:v>
                </c:pt>
                <c:pt idx="5">
                  <c:v>10.0</c:v>
                </c:pt>
                <c:pt idx="6">
                  <c:v>8.0</c:v>
                </c:pt>
                <c:pt idx="7">
                  <c:v>5.0</c:v>
                </c:pt>
                <c:pt idx="8">
                  <c:v>4.0</c:v>
                </c:pt>
                <c:pt idx="9">
                  <c:v>1.0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Pharmacotherapy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Blad1!$A$2:$A$11</c:f>
              <c:strCache>
                <c:ptCount val="10"/>
                <c:pt idx="0">
                  <c:v>Written exam</c:v>
                </c:pt>
                <c:pt idx="1">
                  <c:v>Oral exam</c:v>
                </c:pt>
                <c:pt idx="2">
                  <c:v>Coursework</c:v>
                </c:pt>
                <c:pt idx="3">
                  <c:v>Online exam</c:v>
                </c:pt>
                <c:pt idx="4">
                  <c:v>OSCE</c:v>
                </c:pt>
                <c:pt idx="5">
                  <c:v>Workplace assessment</c:v>
                </c:pt>
                <c:pt idx="6">
                  <c:v>Portfolio</c:v>
                </c:pt>
                <c:pt idx="7">
                  <c:v>Selfassessment</c:v>
                </c:pt>
                <c:pt idx="8">
                  <c:v>Student formulary</c:v>
                </c:pt>
                <c:pt idx="9">
                  <c:v>Peer assessment</c:v>
                </c:pt>
              </c:strCache>
            </c:strRef>
          </c:cat>
          <c:val>
            <c:numRef>
              <c:f>Blad1!$D$2:$D$11</c:f>
              <c:numCache>
                <c:formatCode>General</c:formatCode>
                <c:ptCount val="10"/>
                <c:pt idx="0">
                  <c:v>73.0</c:v>
                </c:pt>
                <c:pt idx="1">
                  <c:v>40.0</c:v>
                </c:pt>
                <c:pt idx="2">
                  <c:v>18.0</c:v>
                </c:pt>
                <c:pt idx="3">
                  <c:v>26.0</c:v>
                </c:pt>
                <c:pt idx="4">
                  <c:v>21.0</c:v>
                </c:pt>
                <c:pt idx="5">
                  <c:v>25.0</c:v>
                </c:pt>
                <c:pt idx="6">
                  <c:v>11.0</c:v>
                </c:pt>
                <c:pt idx="7">
                  <c:v>4.0</c:v>
                </c:pt>
                <c:pt idx="8">
                  <c:v>4.0</c:v>
                </c:pt>
                <c:pt idx="9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13613728"/>
        <c:axId val="-2047823024"/>
      </c:barChart>
      <c:catAx>
        <c:axId val="-2013613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047823024"/>
        <c:crosses val="autoZero"/>
        <c:auto val="1"/>
        <c:lblAlgn val="ctr"/>
        <c:lblOffset val="100"/>
        <c:noMultiLvlLbl val="0"/>
      </c:catAx>
      <c:valAx>
        <c:axId val="-2047823024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013613728"/>
        <c:crosses val="autoZero"/>
        <c:crossBetween val="between"/>
        <c:majorUnit val="20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Separate</c:v>
                </c:pt>
              </c:strCache>
            </c:strRef>
          </c:tx>
          <c:spPr>
            <a:solidFill>
              <a:srgbClr val="0C9012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Therapeutics</c:v>
                </c:pt>
                <c:pt idx="1">
                  <c:v>Clinical pharmacology</c:v>
                </c:pt>
                <c:pt idx="2">
                  <c:v>Basic pharmacology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32.0</c:v>
                </c:pt>
                <c:pt idx="1">
                  <c:v>41.0</c:v>
                </c:pt>
                <c:pt idx="2">
                  <c:v>63.0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Integrated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Therapeutics</c:v>
                </c:pt>
                <c:pt idx="1">
                  <c:v>Clinical pharmacology</c:v>
                </c:pt>
                <c:pt idx="2">
                  <c:v>Basic pharmacology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41.0</c:v>
                </c:pt>
                <c:pt idx="1">
                  <c:v>43.0</c:v>
                </c:pt>
                <c:pt idx="2">
                  <c:v>27.0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Both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Therapeutics</c:v>
                </c:pt>
                <c:pt idx="1">
                  <c:v>Clinical pharmacology</c:v>
                </c:pt>
                <c:pt idx="2">
                  <c:v>Basic pharmacology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14.0</c:v>
                </c:pt>
                <c:pt idx="1">
                  <c:v>13.0</c:v>
                </c:pt>
                <c:pt idx="2">
                  <c:v>4.0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N/A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Therapeutics</c:v>
                </c:pt>
                <c:pt idx="1">
                  <c:v>Clinical pharmacology</c:v>
                </c:pt>
                <c:pt idx="2">
                  <c:v>Basic pharmacology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13.0</c:v>
                </c:pt>
                <c:pt idx="1">
                  <c:v>4.0</c:v>
                </c:pt>
                <c:pt idx="2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4645696"/>
        <c:axId val="-1993846080"/>
      </c:barChart>
      <c:catAx>
        <c:axId val="-21146456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1993846080"/>
        <c:crosses val="autoZero"/>
        <c:auto val="1"/>
        <c:lblAlgn val="ctr"/>
        <c:lblOffset val="100"/>
        <c:noMultiLvlLbl val="0"/>
      </c:catAx>
      <c:valAx>
        <c:axId val="-1993846080"/>
        <c:scaling>
          <c:orientation val="minMax"/>
          <c:max val="100.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146456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Blad1!$A$2:$A$5</c:f>
              <c:strCache>
                <c:ptCount val="4"/>
                <c:pt idx="0">
                  <c:v>Not prepared</c:v>
                </c:pt>
                <c:pt idx="1">
                  <c:v>Little prepared</c:v>
                </c:pt>
                <c:pt idx="2">
                  <c:v>Well prepared</c:v>
                </c:pt>
                <c:pt idx="3">
                  <c:v>Exremely well prepared</c:v>
                </c:pt>
              </c:strCache>
            </c:strRef>
          </c:cat>
          <c:val>
            <c:numRef>
              <c:f>Blad1!$B$2:$B$5</c:f>
              <c:numCache>
                <c:formatCode>0%</c:formatCode>
                <c:ptCount val="4"/>
                <c:pt idx="0">
                  <c:v>0.08</c:v>
                </c:pt>
                <c:pt idx="1">
                  <c:v>0.61</c:v>
                </c:pt>
                <c:pt idx="2">
                  <c:v>0.29</c:v>
                </c:pt>
                <c:pt idx="3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341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744" y="0"/>
            <a:ext cx="2945341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AAE6A5-140D-48A9-80D9-2A36B86EB385}" type="datetimeFigureOut">
              <a:rPr lang="nl-NL"/>
              <a:pPr>
                <a:defRPr/>
              </a:pPr>
              <a:t>25-06-17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7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378951"/>
            <a:ext cx="2945341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744" y="9378951"/>
            <a:ext cx="2945341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1FB3DE-EDF5-417F-9B74-80F6FBD1A28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34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dirty="0" smtClean="0">
                <a:solidFill>
                  <a:schemeClr val="tx2"/>
                </a:solidFill>
              </a:rPr>
              <a:t>ON BEHALF OF THE RESEARCH GROUP I PRESENT</a:t>
            </a:r>
          </a:p>
        </p:txBody>
      </p:sp>
      <p:sp>
        <p:nvSpPr>
          <p:cNvPr id="3072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C291FD-9184-4AB6-BB08-409948FA2657}" type="slidenum">
              <a:rPr lang="nl-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l-N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7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MEAN</a:t>
            </a:r>
            <a:r>
              <a:rPr lang="en-GB" baseline="0" dirty="0" smtClean="0"/>
              <a:t> RESPONSE RATE 67%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FB3DE-EDF5-417F-9B74-80F6FBD1A28F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002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MEAN</a:t>
            </a:r>
            <a:r>
              <a:rPr lang="en-GB" baseline="0" dirty="0" smtClean="0"/>
              <a:t> RESPONSE RATE 67%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FB3DE-EDF5-417F-9B74-80F6FBD1A28F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9098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7" name="Tijdelijke aanduiding voor dianummer 3"/>
          <p:cNvSpPr txBox="1">
            <a:spLocks noGrp="1"/>
          </p:cNvSpPr>
          <p:nvPr/>
        </p:nvSpPr>
        <p:spPr bwMode="auto">
          <a:xfrm>
            <a:off x="3850744" y="9378951"/>
            <a:ext cx="2945341" cy="493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8A25B1F-0B33-4596-9594-96650774B292}" type="slidenum">
              <a:rPr lang="nl-NL" sz="1200">
                <a:latin typeface="+mn-lt"/>
              </a:rPr>
              <a:pPr algn="r">
                <a:defRPr/>
              </a:pPr>
              <a:t>12</a:t>
            </a:fld>
            <a:endParaRPr lang="nl-NL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0014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UNDERSUPERVISION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FB3DE-EDF5-417F-9B74-80F6FBD1A28F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035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1988: mean</a:t>
            </a:r>
            <a:r>
              <a:rPr lang="en-GB" baseline="0" dirty="0" smtClean="0"/>
              <a:t> was 35 hours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FB3DE-EDF5-417F-9B74-80F6FBD1A28F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4409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7" name="Tijdelijke aanduiding voor dianummer 3"/>
          <p:cNvSpPr txBox="1">
            <a:spLocks noGrp="1"/>
          </p:cNvSpPr>
          <p:nvPr/>
        </p:nvSpPr>
        <p:spPr bwMode="auto">
          <a:xfrm>
            <a:off x="3850744" y="9378951"/>
            <a:ext cx="2945341" cy="493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8A25B1F-0B33-4596-9594-96650774B292}" type="slidenum">
              <a:rPr lang="nl-NL" sz="1200">
                <a:latin typeface="+mn-lt"/>
              </a:rPr>
              <a:pPr algn="r">
                <a:defRPr/>
              </a:pPr>
              <a:t>19</a:t>
            </a:fld>
            <a:endParaRPr lang="nl-NL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0014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 applicable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FB3DE-EDF5-417F-9B74-80F6FBD1A28F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6478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7" name="Tijdelijke aanduiding voor dianummer 3"/>
          <p:cNvSpPr txBox="1">
            <a:spLocks noGrp="1"/>
          </p:cNvSpPr>
          <p:nvPr/>
        </p:nvSpPr>
        <p:spPr bwMode="auto">
          <a:xfrm>
            <a:off x="3850744" y="9378951"/>
            <a:ext cx="2945341" cy="493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8A25B1F-0B33-4596-9594-96650774B292}" type="slidenum">
              <a:rPr lang="nl-NL" sz="1200">
                <a:latin typeface="+mn-lt"/>
              </a:rPr>
              <a:pPr algn="r">
                <a:defRPr/>
              </a:pPr>
              <a:t>24</a:t>
            </a:fld>
            <a:endParaRPr lang="nl-NL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0014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u="sng" dirty="0" smtClean="0"/>
              <a:t>SELECTED</a:t>
            </a:r>
            <a:r>
              <a:rPr lang="en-US" b="1" u="sng" baseline="0" dirty="0" smtClean="0"/>
              <a:t> THROUGH EMAIL/ANNOUCEMENTS</a:t>
            </a:r>
            <a:endParaRPr lang="en-US" b="1" u="sng" dirty="0" smtClean="0"/>
          </a:p>
        </p:txBody>
      </p:sp>
      <p:sp>
        <p:nvSpPr>
          <p:cNvPr id="5529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AC4135-8570-46CC-8D7D-86FF64533CC8}" type="slidenum">
              <a:rPr lang="nl-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nl-N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45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7" name="Tijdelijke aanduiding voor dianummer 3"/>
          <p:cNvSpPr txBox="1">
            <a:spLocks noGrp="1"/>
          </p:cNvSpPr>
          <p:nvPr/>
        </p:nvSpPr>
        <p:spPr bwMode="auto">
          <a:xfrm>
            <a:off x="3850744" y="9378951"/>
            <a:ext cx="2945341" cy="493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8A25B1F-0B33-4596-9594-96650774B292}" type="slidenum">
              <a:rPr lang="nl-NL" sz="1200">
                <a:latin typeface="+mn-lt"/>
              </a:rPr>
              <a:pPr algn="r">
                <a:defRPr/>
              </a:pPr>
              <a:t>27</a:t>
            </a:fld>
            <a:endParaRPr lang="nl-NL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001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EMA rapport 2006</a:t>
            </a:r>
          </a:p>
        </p:txBody>
      </p:sp>
      <p:sp>
        <p:nvSpPr>
          <p:cNvPr id="5529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AC4135-8570-46CC-8D7D-86FF64533CC8}" type="slidenum">
              <a:rPr lang="nl-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nl-N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954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Quantity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quality varies greatly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1571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6D517-A8C7-43D2-88EE-54F60C09460D}" type="slidenum">
              <a:rPr lang="nl-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nl-N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104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7" name="Tijdelijke aanduiding voor dianummer 3"/>
          <p:cNvSpPr txBox="1">
            <a:spLocks noGrp="1"/>
          </p:cNvSpPr>
          <p:nvPr/>
        </p:nvSpPr>
        <p:spPr bwMode="auto">
          <a:xfrm>
            <a:off x="3850744" y="9378951"/>
            <a:ext cx="2945341" cy="493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8A25B1F-0B33-4596-9594-96650774B292}" type="slidenum">
              <a:rPr lang="nl-NL" sz="1200">
                <a:latin typeface="+mn-lt"/>
              </a:rPr>
              <a:pPr algn="r">
                <a:defRPr/>
              </a:pPr>
              <a:t>29</a:t>
            </a:fld>
            <a:endParaRPr lang="nl-NL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0014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11571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6D517-A8C7-43D2-88EE-54F60C09460D}" type="slidenum">
              <a:rPr lang="nl-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nl-N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04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198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A183C4-9459-4730-88AA-13B8DF06F822}" type="slidenum">
              <a:rPr lang="nl-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nl-N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241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529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AC4135-8570-46CC-8D7D-86FF64533CC8}" type="slidenum">
              <a:rPr lang="nl-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nl-N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75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7" name="Tijdelijke aanduiding voor dianummer 3"/>
          <p:cNvSpPr txBox="1">
            <a:spLocks noGrp="1"/>
          </p:cNvSpPr>
          <p:nvPr/>
        </p:nvSpPr>
        <p:spPr bwMode="auto">
          <a:xfrm>
            <a:off x="3850744" y="9378951"/>
            <a:ext cx="2945341" cy="493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8A25B1F-0B33-4596-9594-96650774B292}" type="slidenum">
              <a:rPr lang="nl-NL" sz="1200">
                <a:latin typeface="+mn-lt"/>
              </a:rPr>
              <a:pPr algn="r">
                <a:defRPr/>
              </a:pPr>
              <a:t>4</a:t>
            </a:fld>
            <a:endParaRPr lang="nl-NL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0014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u="sng" dirty="0" smtClean="0"/>
              <a:t>EXCLUSION</a:t>
            </a:r>
          </a:p>
        </p:txBody>
      </p:sp>
      <p:sp>
        <p:nvSpPr>
          <p:cNvPr id="5529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AC4135-8570-46CC-8D7D-86FF64533CC8}" type="slidenum">
              <a:rPr lang="nl-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nl-N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45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u="sng" dirty="0" smtClean="0"/>
              <a:t>&gt;50% of the methods</a:t>
            </a:r>
          </a:p>
        </p:txBody>
      </p:sp>
      <p:sp>
        <p:nvSpPr>
          <p:cNvPr id="5529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AC4135-8570-46CC-8D7D-86FF64533CC8}" type="slidenum">
              <a:rPr lang="nl-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nl-N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45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u="sng" dirty="0" smtClean="0"/>
              <a:t>SELECTED</a:t>
            </a:r>
            <a:r>
              <a:rPr lang="en-US" b="1" u="sng" baseline="0" dirty="0" smtClean="0"/>
              <a:t> THROUGH EMAIL/ANNOUCEMENTS</a:t>
            </a:r>
            <a:endParaRPr lang="en-US" b="1" u="sng" dirty="0" smtClean="0"/>
          </a:p>
        </p:txBody>
      </p:sp>
      <p:sp>
        <p:nvSpPr>
          <p:cNvPr id="5529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AC4135-8570-46CC-8D7D-86FF64533CC8}" type="slidenum">
              <a:rPr lang="nl-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nl-N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45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7" name="Tijdelijke aanduiding voor dianummer 3"/>
          <p:cNvSpPr txBox="1">
            <a:spLocks noGrp="1"/>
          </p:cNvSpPr>
          <p:nvPr/>
        </p:nvSpPr>
        <p:spPr bwMode="auto">
          <a:xfrm>
            <a:off x="3850744" y="9378951"/>
            <a:ext cx="2945341" cy="493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8A25B1F-0B33-4596-9594-96650774B292}" type="slidenum">
              <a:rPr lang="nl-NL" sz="1200">
                <a:latin typeface="+mn-lt"/>
              </a:rPr>
              <a:pPr algn="r">
                <a:defRPr/>
              </a:pPr>
              <a:t>8</a:t>
            </a:fld>
            <a:endParaRPr lang="nl-NL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0014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FB3DE-EDF5-417F-9B74-80F6FBD1A28F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909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A3BCC-D27A-464C-9772-1099DD4D2D5C}" type="datetime1">
              <a:rPr lang="nl-NL" smtClean="0"/>
              <a:t>25-06-17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C153-7ED5-450B-A404-590E2591FE1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B4BFC-27C3-42CD-84FF-CF77757C9AD8}" type="datetime1">
              <a:rPr lang="nl-NL" smtClean="0"/>
              <a:t>25-06-17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4A6D0-AFA8-48BC-9E1A-B7063D49945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6125D-1003-4FE6-B713-00E617449639}" type="datetime1">
              <a:rPr lang="nl-NL" smtClean="0"/>
              <a:t>25-06-17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2F07B-BF2A-4C6F-BA47-3E190705DBF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86038-6A3E-411F-B028-E470B4D7B99C}" type="datetime1">
              <a:rPr lang="nl-NL" smtClean="0"/>
              <a:t>25-06-17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F74D2-234E-4F96-A342-A3BE836B0D34}" type="datetime1">
              <a:rPr lang="nl-NL" smtClean="0"/>
              <a:t>25-06-17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4766C-3EA3-48EB-9C4B-A5EE03FA7C8F}" type="datetime1">
              <a:rPr lang="nl-NL" smtClean="0"/>
              <a:t>25-06-17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DE543-ECB6-403A-AB8F-696BEDE3C48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-1332656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9926C-F889-4772-B4C9-69BCDB40F47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496" y="5805264"/>
            <a:ext cx="762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57F3A-167B-4DCB-9847-54701894A9EC}" type="datetime1">
              <a:rPr lang="nl-NL" smtClean="0"/>
              <a:t>25-06-17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44A4F-58D5-41FB-AEDB-30221E91882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9A5E8-82A7-42CB-AA45-D6EF4693EE6F}" type="datetime1">
              <a:rPr lang="nl-NL" smtClean="0"/>
              <a:t>25-06-17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4A492-206F-434B-9CA1-2635A64328D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3D003-8F74-494E-92F3-356139590B70}" type="datetime1">
              <a:rPr lang="nl-NL" smtClean="0"/>
              <a:t>25-06-17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91BF3-9E5C-41BE-8043-9C20B1595A3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168FB-96AD-472A-BF2A-5DF94A5DDE2F}" type="datetime1">
              <a:rPr lang="nl-NL" smtClean="0"/>
              <a:t>25-06-17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8684E-1584-4847-AA21-4E2CC026223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D7A96-3368-4753-93E7-5E70C69DF8B3}" type="datetime1">
              <a:rPr lang="nl-NL" smtClean="0"/>
              <a:t>25-06-17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1411C-CB6B-451D-8ABE-71F254D3D2E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B201F-05D9-44A3-B1C1-83456A9C2BF6}" type="datetime1">
              <a:rPr lang="nl-NL" smtClean="0"/>
              <a:t>25-06-17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C0C09-5537-48B9-9BC3-7A4752F28CE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A262A-B189-4494-A362-EC4D2082FA47}" type="datetime1">
              <a:rPr lang="nl-NL" smtClean="0"/>
              <a:t>25-06-17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848BE-F571-4EE5-B985-F65713ADF94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80A37-B06B-4CAA-B655-13C514DD6C77}" type="datetime1">
              <a:rPr lang="nl-NL" smtClean="0"/>
              <a:t>25-06-17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F41AE-DEF8-4963-80F7-3EDB73E5405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D1FD9-D2EF-4C40-AF1E-BC48A5420D56}" type="datetime1">
              <a:rPr lang="nl-NL" smtClean="0"/>
              <a:t>25-06-17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C0486-A7AD-4801-9FB1-406B0CBBD8D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A73E1-8FFF-4ED6-A21A-F89186335194}" type="datetime1">
              <a:rPr lang="nl-NL" smtClean="0"/>
              <a:t>25-06-17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5B23-A2ED-41CE-A622-BA02FBEA8F5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9303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838200" y="16764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142A3-8557-4310-A1DD-ACA562029711}" type="datetime1">
              <a:rPr lang="nl-NL" smtClean="0"/>
              <a:t>25-06-17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35632-F333-4B1D-A087-F1B2FDDD00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75F47-1458-4F0C-BF14-EEB8B522D68D}" type="datetime1">
              <a:rPr lang="nl-NL" smtClean="0"/>
              <a:t>25-06-17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786FD-FD1F-4820-9A98-29E2EE3859E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B2D32-B7E2-4E6D-A03D-27CEEF8EC233}" type="datetime1">
              <a:rPr lang="nl-NL" smtClean="0"/>
              <a:t>25-06-17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54B43-B00E-40B2-8BB8-4A57731EABD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BF5EC-C570-4CD4-807A-F73CFA3EF85E}" type="datetime1">
              <a:rPr lang="nl-NL" smtClean="0"/>
              <a:t>25-06-17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41F40-DE88-4598-90DE-A0389C1C79A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D0473-A5C8-4B61-B984-945E8B54C516}" type="datetime1">
              <a:rPr lang="nl-NL" smtClean="0"/>
              <a:t>25-06-17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AC309-AB3D-48C6-B64E-76BA2574F99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14B73-D95B-40A3-AE70-6BF94ECE48C8}" type="datetime1">
              <a:rPr lang="nl-NL" smtClean="0"/>
              <a:t>25-06-17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CB6A-547F-4E76-8A1B-123323C8E0D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6E677-1C86-4F2C-9C52-E93325824A82}" type="datetime1">
              <a:rPr lang="nl-NL" smtClean="0"/>
              <a:t>25-06-17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34345-6653-4C0D-BF1B-52ACF8DE2B6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6B387-0D60-4E17-8A81-54EBA02A90DE}" type="datetime1">
              <a:rPr lang="nl-NL" smtClean="0"/>
              <a:t>25-06-17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22F5F-EF4A-4240-9537-82B88103E9B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C77BD0-4B66-4503-9B6F-650467D9DC66}" type="datetime1">
              <a:rPr lang="nl-NL" smtClean="0"/>
              <a:t>25-06-17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8DFD4F-E100-4891-9949-B80BF036D86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9" r:id="rId12"/>
    <p:sldLayoutId id="214748370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5363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0F94D5-93C9-4978-8EC1-DCD87D227AE0}" type="datetime1">
              <a:rPr lang="nl-NL" smtClean="0"/>
              <a:t>25-06-17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6EB163-B25F-4B6C-9E62-763A3478B43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1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mailto:d.brinkman@vumc.nl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6512" y="1337593"/>
            <a:ext cx="9144000" cy="2952328"/>
          </a:xfrm>
          <a:prstGeom prst="roundRect">
            <a:avLst>
              <a:gd name="adj" fmla="val 8594"/>
            </a:avLst>
          </a:prstGeom>
          <a:solidFill>
            <a:schemeClr val="accent1">
              <a:alpha val="50000"/>
            </a:schemeClr>
          </a:solidFill>
          <a:ln>
            <a:noFill/>
          </a:ln>
          <a:effectLst>
            <a:glow rad="127000">
              <a:schemeClr val="accent1">
                <a:alpha val="28000"/>
              </a:schemeClr>
            </a:glow>
            <a:outerShdw dist="35921" dir="2700000" algn="ctr" rotWithShape="0">
              <a:schemeClr val="bg2"/>
            </a:outerShdw>
            <a:reflection stA="12000" endPos="65000" dist="50800" dir="5400000" sy="-100000" algn="bl" rotWithShape="0"/>
          </a:effectLst>
          <a:extLst/>
        </p:spPr>
      </p:pic>
      <p:pic>
        <p:nvPicPr>
          <p:cNvPr id="29701" name="28691ff0-c3c7-4a90-b2f6-0016eb5f2a01" descr="87085481-62BC-43AE-ACB5-61A55BFCF1EF@l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7950" y="5805488"/>
            <a:ext cx="2049463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Afbeelding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6165850"/>
            <a:ext cx="27987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043"/>
            <a:ext cx="9361040" cy="71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687040" y="1208936"/>
            <a:ext cx="446989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100" b="1" dirty="0" smtClean="0">
                <a:solidFill>
                  <a:srgbClr val="0C9012"/>
                </a:solidFill>
                <a:latin typeface="+mj-lt"/>
              </a:rPr>
              <a:t>CPT education in EU needs harmonisation and modernisation</a:t>
            </a:r>
          </a:p>
          <a:p>
            <a:pPr algn="r"/>
            <a:endParaRPr lang="en-GB" sz="2000" dirty="0">
              <a:solidFill>
                <a:schemeClr val="tx2"/>
              </a:solidFill>
              <a:latin typeface="+mj-lt"/>
            </a:endParaRPr>
          </a:p>
          <a:p>
            <a:pPr algn="r"/>
            <a:r>
              <a:rPr lang="en-GB" sz="2000" dirty="0" smtClean="0">
                <a:solidFill>
                  <a:schemeClr val="tx2"/>
                </a:solidFill>
                <a:latin typeface="+mj-lt"/>
              </a:rPr>
              <a:t>Education Working Group of the</a:t>
            </a:r>
            <a:br>
              <a:rPr lang="en-GB" sz="2000" dirty="0" smtClean="0">
                <a:solidFill>
                  <a:schemeClr val="tx2"/>
                </a:solidFill>
                <a:latin typeface="+mj-lt"/>
              </a:rPr>
            </a:br>
            <a:r>
              <a:rPr lang="en-GB" sz="2000" dirty="0" smtClean="0">
                <a:solidFill>
                  <a:schemeClr val="tx2"/>
                </a:solidFill>
                <a:latin typeface="+mj-lt"/>
              </a:rPr>
              <a:t>European Association of Clinical Pharmacology and </a:t>
            </a:r>
            <a:br>
              <a:rPr lang="en-GB" sz="2000" dirty="0" smtClean="0">
                <a:solidFill>
                  <a:schemeClr val="tx2"/>
                </a:solidFill>
                <a:latin typeface="+mj-lt"/>
              </a:rPr>
            </a:br>
            <a:r>
              <a:rPr lang="en-GB" sz="2000" dirty="0" smtClean="0">
                <a:solidFill>
                  <a:schemeClr val="tx2"/>
                </a:solidFill>
                <a:latin typeface="+mj-lt"/>
              </a:rPr>
              <a:t>                         Therapeutics (EACPT)	</a:t>
            </a:r>
          </a:p>
          <a:p>
            <a:pPr algn="r"/>
            <a:r>
              <a:rPr lang="en-GB" sz="2000" dirty="0" smtClean="0">
                <a:solidFill>
                  <a:schemeClr val="tx2"/>
                </a:solidFill>
                <a:latin typeface="+mj-lt"/>
              </a:rPr>
              <a:t>	</a:t>
            </a:r>
            <a:r>
              <a:rPr lang="en-GB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2000" dirty="0" smtClean="0">
                <a:solidFill>
                  <a:schemeClr val="tx2"/>
                </a:solidFill>
                <a:latin typeface="+mj-lt"/>
              </a:rPr>
              <a:t>                </a:t>
            </a:r>
            <a:br>
              <a:rPr lang="en-GB" sz="2000" dirty="0" smtClean="0">
                <a:solidFill>
                  <a:schemeClr val="tx2"/>
                </a:solidFill>
                <a:latin typeface="+mj-lt"/>
              </a:rPr>
            </a:br>
            <a:r>
              <a:rPr lang="en-GB" sz="2000" dirty="0" smtClean="0">
                <a:solidFill>
                  <a:schemeClr val="tx2"/>
                </a:solidFill>
                <a:latin typeface="+mj-lt"/>
              </a:rPr>
              <a:t>DJ Brinkman, MD</a:t>
            </a:r>
            <a:endParaRPr lang="en-GB" sz="2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496" y="5805264"/>
            <a:ext cx="762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9926C-F889-4772-B4C9-69BCDB40F47D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6979588" y="32048"/>
            <a:ext cx="2200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chemeClr val="tx2"/>
                </a:solidFill>
              </a:rPr>
              <a:t>EACPT, 25 </a:t>
            </a:r>
            <a:r>
              <a:rPr lang="nl-NL" sz="1600" dirty="0" err="1" smtClean="0">
                <a:solidFill>
                  <a:schemeClr val="tx2"/>
                </a:solidFill>
              </a:rPr>
              <a:t>June</a:t>
            </a:r>
            <a:r>
              <a:rPr lang="nl-NL" sz="1600" dirty="0" smtClean="0">
                <a:solidFill>
                  <a:schemeClr val="tx2"/>
                </a:solidFill>
              </a:rPr>
              <a:t> 2017</a:t>
            </a:r>
            <a:endParaRPr lang="nl-NL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923880"/>
              </p:ext>
            </p:extLst>
          </p:nvPr>
        </p:nvGraphicFramePr>
        <p:xfrm>
          <a:off x="97100" y="223972"/>
          <a:ext cx="822960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6320611" y="6402814"/>
            <a:ext cx="1851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% of </a:t>
            </a:r>
            <a:r>
              <a:rPr lang="nl-NL" sz="1600" dirty="0" err="1" smtClean="0"/>
              <a:t>total</a:t>
            </a:r>
            <a:r>
              <a:rPr lang="nl-NL" sz="1600" dirty="0" smtClean="0"/>
              <a:t> schools 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76619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42" y="-29925"/>
            <a:ext cx="79815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5796136" y="908720"/>
            <a:ext cx="182092" cy="14401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hthoek 5"/>
          <p:cNvSpPr/>
          <p:nvPr/>
        </p:nvSpPr>
        <p:spPr>
          <a:xfrm>
            <a:off x="5796136" y="1235688"/>
            <a:ext cx="182092" cy="14401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hoek 6"/>
          <p:cNvSpPr/>
          <p:nvPr/>
        </p:nvSpPr>
        <p:spPr>
          <a:xfrm>
            <a:off x="5796136" y="1552029"/>
            <a:ext cx="182092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kstvak 7"/>
          <p:cNvSpPr txBox="1"/>
          <p:nvPr/>
        </p:nvSpPr>
        <p:spPr>
          <a:xfrm>
            <a:off x="5977109" y="836712"/>
            <a:ext cx="3419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 Entirely problem-based learning (&gt;80%)</a:t>
            </a:r>
            <a:endParaRPr lang="en-GB" sz="1400" dirty="0">
              <a:latin typeface="+mj-lt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979676" y="1157691"/>
            <a:ext cx="3416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 Mainly problem-based learning (50-80%)</a:t>
            </a:r>
            <a:endParaRPr lang="en-GB" sz="1400" dirty="0">
              <a:latin typeface="+mj-lt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012160" y="1484784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Mainly traditional learning (50-80%)</a:t>
            </a:r>
            <a:endParaRPr lang="en-GB" sz="1400" dirty="0">
              <a:latin typeface="+mj-lt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5796136" y="1855043"/>
            <a:ext cx="182092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kstvak 11"/>
          <p:cNvSpPr txBox="1"/>
          <p:nvPr/>
        </p:nvSpPr>
        <p:spPr>
          <a:xfrm>
            <a:off x="6012160" y="1792561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</a:rPr>
              <a:t>E</a:t>
            </a:r>
            <a:r>
              <a:rPr lang="en-GB" sz="1400" dirty="0" smtClean="0">
                <a:latin typeface="+mj-lt"/>
              </a:rPr>
              <a:t>ntirely traditional learning (&gt;80%)</a:t>
            </a:r>
            <a:endParaRPr lang="en-GB" sz="1400" dirty="0">
              <a:latin typeface="+mj-lt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5796136" y="2172346"/>
            <a:ext cx="182092" cy="1440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vak 13"/>
          <p:cNvSpPr txBox="1"/>
          <p:nvPr/>
        </p:nvSpPr>
        <p:spPr>
          <a:xfrm>
            <a:off x="6012160" y="2100338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Excluded (&lt;50% schools responded)</a:t>
            </a:r>
            <a:endParaRPr lang="en-GB" sz="1400" dirty="0">
              <a:latin typeface="+mj-lt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5796136" y="2493147"/>
            <a:ext cx="182092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kstvak 16"/>
          <p:cNvSpPr txBox="1"/>
          <p:nvPr/>
        </p:nvSpPr>
        <p:spPr>
          <a:xfrm>
            <a:off x="6012160" y="2420888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Not part of EU</a:t>
            </a:r>
            <a:endParaRPr lang="en-GB" sz="1400" dirty="0">
              <a:latin typeface="+mj-lt"/>
            </a:endParaRPr>
          </a:p>
        </p:txBody>
      </p:sp>
      <p:sp>
        <p:nvSpPr>
          <p:cNvPr id="16" name="Vorm 15"/>
          <p:cNvSpPr/>
          <p:nvPr/>
        </p:nvSpPr>
        <p:spPr>
          <a:xfrm rot="8817008" flipV="1">
            <a:off x="2666504" y="397682"/>
            <a:ext cx="2817599" cy="1506082"/>
          </a:xfrm>
          <a:prstGeom prst="swooshArrow">
            <a:avLst>
              <a:gd name="adj1" fmla="val 25000"/>
              <a:gd name="adj2" fmla="val 25000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2" name="Tekstvak 1"/>
          <p:cNvSpPr txBox="1"/>
          <p:nvPr/>
        </p:nvSpPr>
        <p:spPr>
          <a:xfrm>
            <a:off x="118262" y="1515196"/>
            <a:ext cx="2589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j-lt"/>
              </a:rPr>
              <a:t>Associated with better </a:t>
            </a:r>
            <a:br>
              <a:rPr lang="en-GB" sz="2000" dirty="0" smtClean="0">
                <a:latin typeface="+mj-lt"/>
              </a:rPr>
            </a:br>
            <a:r>
              <a:rPr lang="en-GB" sz="2000" dirty="0" smtClean="0">
                <a:latin typeface="+mj-lt"/>
              </a:rPr>
              <a:t>knowledge &amp; skills!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355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>
          <a:xfrm>
            <a:off x="395536" y="2251720"/>
            <a:ext cx="8208912" cy="1105272"/>
          </a:xfrm>
          <a:prstGeom prst="round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3600" dirty="0" smtClean="0">
                <a:solidFill>
                  <a:schemeClr val="tx2"/>
                </a:solidFill>
              </a:rPr>
              <a:t>Teaching</a:t>
            </a:r>
            <a:endParaRPr lang="nl-NL" sz="3600" dirty="0">
              <a:solidFill>
                <a:schemeClr val="tx2"/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9926C-F889-4772-B4C9-69BCDB40F47D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8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8172400" y="5733256"/>
            <a:ext cx="86409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/>
          <a:lstStyle/>
          <a:p>
            <a:pPr algn="l"/>
            <a:r>
              <a:rPr lang="nl-NL" dirty="0" err="1" smtClean="0">
                <a:solidFill>
                  <a:schemeClr val="tx2"/>
                </a:solidFill>
              </a:rPr>
              <a:t>Study</a:t>
            </a: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nl-NL" dirty="0" err="1" smtClean="0">
                <a:solidFill>
                  <a:schemeClr val="tx2"/>
                </a:solidFill>
              </a:rPr>
              <a:t>years</a:t>
            </a:r>
            <a:endParaRPr lang="nl-NL" dirty="0">
              <a:solidFill>
                <a:schemeClr val="tx2"/>
              </a:solidFill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954565"/>
              </p:ext>
            </p:extLst>
          </p:nvPr>
        </p:nvGraphicFramePr>
        <p:xfrm>
          <a:off x="457200" y="1477670"/>
          <a:ext cx="850728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vak 2"/>
          <p:cNvSpPr txBox="1"/>
          <p:nvPr/>
        </p:nvSpPr>
        <p:spPr>
          <a:xfrm rot="16200000">
            <a:off x="-795721" y="2362251"/>
            <a:ext cx="2111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% of </a:t>
            </a:r>
            <a:r>
              <a:rPr lang="nl-NL" sz="1600" dirty="0" err="1" smtClean="0"/>
              <a:t>medical</a:t>
            </a:r>
            <a:r>
              <a:rPr lang="nl-NL" sz="1600" dirty="0" smtClean="0"/>
              <a:t> schools</a:t>
            </a:r>
            <a:endParaRPr lang="nl-NL" sz="1600" dirty="0"/>
          </a:p>
        </p:txBody>
      </p:sp>
      <p:cxnSp>
        <p:nvCxnSpPr>
          <p:cNvPr id="5" name="Rechte verbindingslijn met pijl 4"/>
          <p:cNvCxnSpPr/>
          <p:nvPr/>
        </p:nvCxnSpPr>
        <p:spPr>
          <a:xfrm>
            <a:off x="5940152" y="6217270"/>
            <a:ext cx="95896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6948264" y="6042774"/>
            <a:ext cx="1893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err="1" smtClean="0"/>
              <a:t>medical</a:t>
            </a:r>
            <a:r>
              <a:rPr lang="nl-NL" sz="1600" dirty="0" smtClean="0"/>
              <a:t> curriculum</a:t>
            </a:r>
            <a:endParaRPr lang="nl-NL" sz="1600" dirty="0"/>
          </a:p>
        </p:txBody>
      </p:sp>
      <p:sp>
        <p:nvSpPr>
          <p:cNvPr id="8" name="Rechthoek 7"/>
          <p:cNvSpPr/>
          <p:nvPr/>
        </p:nvSpPr>
        <p:spPr>
          <a:xfrm>
            <a:off x="395536" y="6525344"/>
            <a:ext cx="144016" cy="1440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hoek 8"/>
          <p:cNvSpPr/>
          <p:nvPr/>
        </p:nvSpPr>
        <p:spPr>
          <a:xfrm>
            <a:off x="2339752" y="6525344"/>
            <a:ext cx="144016" cy="1440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hthoek 9"/>
          <p:cNvSpPr/>
          <p:nvPr/>
        </p:nvSpPr>
        <p:spPr>
          <a:xfrm>
            <a:off x="4283968" y="6525344"/>
            <a:ext cx="144016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kstvak 10"/>
          <p:cNvSpPr txBox="1"/>
          <p:nvPr/>
        </p:nvSpPr>
        <p:spPr>
          <a:xfrm>
            <a:off x="576510" y="6453336"/>
            <a:ext cx="1632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+mj-lt"/>
              </a:rPr>
              <a:t>b</a:t>
            </a:r>
            <a:r>
              <a:rPr lang="en-GB" sz="1400" dirty="0" smtClean="0">
                <a:latin typeface="+mj-lt"/>
              </a:rPr>
              <a:t>asic pharmacology</a:t>
            </a:r>
            <a:endParaRPr lang="en-GB" sz="1400" dirty="0">
              <a:latin typeface="+mj-lt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483768" y="6464625"/>
            <a:ext cx="1760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+mj-lt"/>
              </a:rPr>
              <a:t>c</a:t>
            </a:r>
            <a:r>
              <a:rPr lang="en-GB" sz="1400" dirty="0" smtClean="0">
                <a:latin typeface="+mj-lt"/>
              </a:rPr>
              <a:t>linical pharmacology</a:t>
            </a:r>
            <a:endParaRPr lang="en-GB" sz="1400" dirty="0">
              <a:latin typeface="+mj-lt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427984" y="6453336"/>
            <a:ext cx="1102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+mj-lt"/>
              </a:rPr>
              <a:t>therapeutics</a:t>
            </a:r>
            <a:endParaRPr lang="en-GB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0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830444"/>
              </p:ext>
            </p:extLst>
          </p:nvPr>
        </p:nvGraphicFramePr>
        <p:xfrm>
          <a:off x="395536" y="1268760"/>
          <a:ext cx="871455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nl-NL" dirty="0" smtClean="0">
                <a:solidFill>
                  <a:schemeClr val="tx2"/>
                </a:solidFill>
              </a:rPr>
              <a:t>Teaching </a:t>
            </a:r>
            <a:r>
              <a:rPr lang="nl-NL" dirty="0" err="1" smtClean="0">
                <a:solidFill>
                  <a:schemeClr val="tx2"/>
                </a:solidFill>
              </a:rPr>
              <a:t>methods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 rot="16200000">
            <a:off x="-778956" y="2155221"/>
            <a:ext cx="2111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 of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schools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Rechte verbindingslijn met pijl 6"/>
          <p:cNvCxnSpPr/>
          <p:nvPr/>
        </p:nvCxnSpPr>
        <p:spPr>
          <a:xfrm>
            <a:off x="4499992" y="2276872"/>
            <a:ext cx="4104456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4499992" y="2276872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traditional-</a:t>
            </a:r>
            <a:r>
              <a:rPr lang="nl-NL" sz="1400" dirty="0" err="1" smtClean="0"/>
              <a:t>learning</a:t>
            </a:r>
            <a:endParaRPr lang="nl-NL" sz="1400" dirty="0"/>
          </a:p>
        </p:txBody>
      </p:sp>
      <p:sp>
        <p:nvSpPr>
          <p:cNvPr id="9" name="Tekstvak 8"/>
          <p:cNvSpPr txBox="1"/>
          <p:nvPr/>
        </p:nvSpPr>
        <p:spPr>
          <a:xfrm>
            <a:off x="6681999" y="2276872"/>
            <a:ext cx="1994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context-</a:t>
            </a:r>
            <a:r>
              <a:rPr lang="nl-NL" sz="1400" dirty="0" err="1" smtClean="0"/>
              <a:t>based</a:t>
            </a:r>
            <a:r>
              <a:rPr lang="nl-NL" sz="1400" dirty="0" smtClean="0"/>
              <a:t> </a:t>
            </a:r>
            <a:r>
              <a:rPr lang="nl-NL" sz="1400" dirty="0" err="1" smtClean="0"/>
              <a:t>learning</a:t>
            </a:r>
            <a:endParaRPr lang="nl-NL" sz="1400" dirty="0"/>
          </a:p>
        </p:txBody>
      </p:sp>
      <p:sp>
        <p:nvSpPr>
          <p:cNvPr id="14" name="Rechthoek 13"/>
          <p:cNvSpPr/>
          <p:nvPr/>
        </p:nvSpPr>
        <p:spPr>
          <a:xfrm>
            <a:off x="395536" y="6525344"/>
            <a:ext cx="144016" cy="1440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hoek 14"/>
          <p:cNvSpPr/>
          <p:nvPr/>
        </p:nvSpPr>
        <p:spPr>
          <a:xfrm>
            <a:off x="2339752" y="6525344"/>
            <a:ext cx="144016" cy="1440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hthoek 15"/>
          <p:cNvSpPr/>
          <p:nvPr/>
        </p:nvSpPr>
        <p:spPr>
          <a:xfrm>
            <a:off x="4283968" y="6525344"/>
            <a:ext cx="144016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kstvak 16"/>
          <p:cNvSpPr txBox="1"/>
          <p:nvPr/>
        </p:nvSpPr>
        <p:spPr>
          <a:xfrm>
            <a:off x="576510" y="6453336"/>
            <a:ext cx="1632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+mj-lt"/>
              </a:rPr>
              <a:t>b</a:t>
            </a:r>
            <a:r>
              <a:rPr lang="en-GB" sz="1400" dirty="0" smtClean="0">
                <a:latin typeface="+mj-lt"/>
              </a:rPr>
              <a:t>asic pharmacology</a:t>
            </a:r>
            <a:endParaRPr lang="en-GB" sz="1400" dirty="0">
              <a:latin typeface="+mj-lt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483768" y="6464625"/>
            <a:ext cx="1760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+mj-lt"/>
              </a:rPr>
              <a:t>c</a:t>
            </a:r>
            <a:r>
              <a:rPr lang="en-GB" sz="1400" dirty="0" smtClean="0">
                <a:latin typeface="+mj-lt"/>
              </a:rPr>
              <a:t>linical pharmacology</a:t>
            </a:r>
            <a:endParaRPr lang="en-GB" sz="1400" dirty="0">
              <a:latin typeface="+mj-lt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427984" y="6453336"/>
            <a:ext cx="1102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+mj-lt"/>
              </a:rPr>
              <a:t>therapeutics</a:t>
            </a:r>
            <a:endParaRPr lang="en-GB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56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037564"/>
              </p:ext>
            </p:extLst>
          </p:nvPr>
        </p:nvGraphicFramePr>
        <p:xfrm>
          <a:off x="457200" y="1600200"/>
          <a:ext cx="8229600" cy="51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nl-NL" dirty="0" err="1" smtClean="0">
                <a:solidFill>
                  <a:schemeClr val="tx2"/>
                </a:solidFill>
              </a:rPr>
              <a:t>Study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 smtClean="0">
                <a:solidFill>
                  <a:schemeClr val="tx2"/>
                </a:solidFill>
              </a:rPr>
              <a:t>materials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 rot="16200000">
            <a:off x="-757471" y="2492017"/>
            <a:ext cx="2111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 of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schools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6300192" y="2564904"/>
            <a:ext cx="1843348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6300192" y="2589286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 smtClean="0"/>
              <a:t>written</a:t>
            </a:r>
            <a:endParaRPr lang="nl-NL" sz="1400" dirty="0"/>
          </a:p>
        </p:txBody>
      </p:sp>
      <p:sp>
        <p:nvSpPr>
          <p:cNvPr id="9" name="Tekstvak 8"/>
          <p:cNvSpPr txBox="1"/>
          <p:nvPr/>
        </p:nvSpPr>
        <p:spPr>
          <a:xfrm>
            <a:off x="7510039" y="2589286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online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40117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531670"/>
              </p:ext>
            </p:extLst>
          </p:nvPr>
        </p:nvGraphicFramePr>
        <p:xfrm>
          <a:off x="395536" y="1556792"/>
          <a:ext cx="822960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nl-NL" dirty="0" smtClean="0">
                <a:solidFill>
                  <a:schemeClr val="tx2"/>
                </a:solidFill>
              </a:rPr>
              <a:t>Delivery of CPT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 rot="16200000">
            <a:off x="-109399" y="2443253"/>
            <a:ext cx="2111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 of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schools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-1332656" y="6356350"/>
            <a:ext cx="2133600" cy="365125"/>
          </a:xfrm>
        </p:spPr>
        <p:txBody>
          <a:bodyPr/>
          <a:lstStyle/>
          <a:p>
            <a:pPr>
              <a:defRPr/>
            </a:pPr>
            <a:fld id="{5329926C-F889-4772-B4C9-69BCDB40F47D}" type="slidenum">
              <a:rPr lang="nl-NL" smtClean="0"/>
              <a:pPr>
                <a:defRPr/>
              </a:pPr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14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err="1" smtClean="0">
                <a:solidFill>
                  <a:schemeClr val="tx2"/>
                </a:solidFill>
              </a:rPr>
              <a:t>Prescribing</a:t>
            </a: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nl-NL" dirty="0" err="1" smtClean="0">
                <a:solidFill>
                  <a:schemeClr val="tx2"/>
                </a:solidFill>
              </a:rPr>
              <a:t>for</a:t>
            </a:r>
            <a:r>
              <a:rPr lang="nl-NL" dirty="0" smtClean="0">
                <a:solidFill>
                  <a:schemeClr val="tx2"/>
                </a:solidFill>
              </a:rPr>
              <a:t> real </a:t>
            </a:r>
            <a:r>
              <a:rPr lang="nl-NL" dirty="0" err="1" smtClean="0">
                <a:solidFill>
                  <a:schemeClr val="tx2"/>
                </a:solidFill>
              </a:rPr>
              <a:t>patients</a:t>
            </a:r>
            <a:r>
              <a:rPr lang="nl-NL" dirty="0" smtClean="0">
                <a:solidFill>
                  <a:schemeClr val="tx2"/>
                </a:solidFill>
              </a:rPr>
              <a:t>?</a:t>
            </a:r>
            <a:endParaRPr lang="nl-NL" dirty="0">
              <a:solidFill>
                <a:schemeClr val="tx2"/>
              </a:solidFill>
            </a:endParaRPr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561434"/>
              </p:ext>
            </p:extLst>
          </p:nvPr>
        </p:nvGraphicFramePr>
        <p:xfrm>
          <a:off x="457200" y="1600200"/>
          <a:ext cx="836327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-1332656" y="6356350"/>
            <a:ext cx="2133600" cy="365125"/>
          </a:xfrm>
        </p:spPr>
        <p:txBody>
          <a:bodyPr/>
          <a:lstStyle/>
          <a:p>
            <a:pPr>
              <a:defRPr/>
            </a:pPr>
            <a:fld id="{5329926C-F889-4772-B4C9-69BCDB40F47D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5484861" y="6165304"/>
            <a:ext cx="2111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 of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schools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>
            <a:off x="8172400" y="5733256"/>
            <a:ext cx="86409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0" y="1484784"/>
            <a:ext cx="890939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9926C-F889-4772-B4C9-69BCDB40F47D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nl-NL" dirty="0" smtClean="0">
                <a:solidFill>
                  <a:schemeClr val="tx2"/>
                </a:solidFill>
              </a:rPr>
              <a:t>Contact </a:t>
            </a:r>
            <a:r>
              <a:rPr lang="nl-NL" dirty="0" err="1" smtClean="0">
                <a:solidFill>
                  <a:schemeClr val="tx2"/>
                </a:solidFill>
              </a:rPr>
              <a:t>hours</a:t>
            </a:r>
            <a:r>
              <a:rPr lang="nl-NL" dirty="0" smtClean="0">
                <a:solidFill>
                  <a:schemeClr val="tx2"/>
                </a:solidFill>
              </a:rPr>
              <a:t> per country</a:t>
            </a:r>
            <a:endParaRPr lang="nl-NL" dirty="0">
              <a:solidFill>
                <a:schemeClr val="tx2"/>
              </a:solidFill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539552" y="5445224"/>
            <a:ext cx="8352928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491927" y="5166717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FF0000"/>
                </a:solidFill>
              </a:rPr>
              <a:t>median 68</a:t>
            </a:r>
            <a:endParaRPr lang="en-GB" sz="1100" b="1" dirty="0">
              <a:solidFill>
                <a:srgbClr val="FF0000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 rot="16200000">
            <a:off x="-824993" y="2352488"/>
            <a:ext cx="1989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+mj-lt"/>
              </a:rPr>
              <a:t>number of contact hours</a:t>
            </a:r>
            <a:endParaRPr lang="en-GB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69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>
          <a:xfrm>
            <a:off x="395536" y="2251720"/>
            <a:ext cx="8208912" cy="1105272"/>
          </a:xfrm>
          <a:prstGeom prst="round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3600" dirty="0" smtClean="0">
                <a:solidFill>
                  <a:schemeClr val="tx2"/>
                </a:solidFill>
              </a:rPr>
              <a:t>Assessment</a:t>
            </a:r>
            <a:endParaRPr lang="nl-NL" sz="3600" dirty="0">
              <a:solidFill>
                <a:schemeClr val="tx2"/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9926C-F889-4772-B4C9-69BCDB40F47D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tx2"/>
                </a:solidFill>
              </a:rPr>
              <a:t>Background</a:t>
            </a:r>
            <a:endParaRPr lang="nl-NL" dirty="0" smtClean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r>
              <a:rPr lang="en-US" sz="2600" dirty="0" smtClean="0">
                <a:solidFill>
                  <a:schemeClr val="tx2"/>
                </a:solidFill>
              </a:rPr>
              <a:t>European medical graduates </a:t>
            </a:r>
            <a:r>
              <a:rPr lang="en-US" sz="2600" b="1" dirty="0" smtClean="0">
                <a:solidFill>
                  <a:srgbClr val="0C9012"/>
                </a:solidFill>
              </a:rPr>
              <a:t>lack</a:t>
            </a:r>
            <a:r>
              <a:rPr lang="en-US" sz="2600" dirty="0" smtClean="0">
                <a:solidFill>
                  <a:srgbClr val="0C9012"/>
                </a:solidFill>
              </a:rPr>
              <a:t> </a:t>
            </a:r>
            <a:r>
              <a:rPr lang="en-US" sz="2600" dirty="0" smtClean="0">
                <a:solidFill>
                  <a:schemeClr val="tx2"/>
                </a:solidFill>
              </a:rPr>
              <a:t>essential</a:t>
            </a:r>
            <a:r>
              <a:rPr lang="en-US" sz="2600" dirty="0" smtClean="0">
                <a:solidFill>
                  <a:srgbClr val="0C9012"/>
                </a:solidFill>
              </a:rPr>
              <a:t> </a:t>
            </a:r>
            <a:r>
              <a:rPr lang="en-US" sz="2600" dirty="0" smtClean="0">
                <a:solidFill>
                  <a:schemeClr val="tx2"/>
                </a:solidFill>
              </a:rPr>
              <a:t>prescribing competencies (knowledge, skills, attitudes)</a:t>
            </a:r>
            <a:r>
              <a:rPr lang="en-US" sz="2600" baseline="30000" dirty="0" smtClean="0">
                <a:solidFill>
                  <a:schemeClr val="tx2"/>
                </a:solidFill>
              </a:rPr>
              <a:t>1</a:t>
            </a:r>
          </a:p>
          <a:p>
            <a:pPr eaLnBrk="1" fontAlgn="auto" hangingPunct="1">
              <a:spcAft>
                <a:spcPts val="0"/>
              </a:spcAft>
              <a:buSzPct val="75000"/>
              <a:defRPr/>
            </a:pPr>
            <a:endParaRPr lang="en-US" sz="2600" dirty="0" smtClean="0">
              <a:solidFill>
                <a:schemeClr val="tx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r>
              <a:rPr lang="en-US" sz="2600" dirty="0" smtClean="0">
                <a:solidFill>
                  <a:schemeClr val="tx2"/>
                </a:solidFill>
              </a:rPr>
              <a:t>Possible explanation: </a:t>
            </a:r>
            <a:r>
              <a:rPr lang="en-US" sz="2600" b="1" dirty="0" smtClean="0">
                <a:solidFill>
                  <a:srgbClr val="0C9012"/>
                </a:solidFill>
              </a:rPr>
              <a:t>poor</a:t>
            </a:r>
            <a:r>
              <a:rPr lang="en-US" sz="2600" dirty="0" smtClean="0">
                <a:solidFill>
                  <a:schemeClr val="tx2"/>
                </a:solidFill>
              </a:rPr>
              <a:t> undergraduate CPT education</a:t>
            </a:r>
            <a:r>
              <a:rPr lang="en-US" sz="2600" baseline="30000" dirty="0" smtClean="0">
                <a:solidFill>
                  <a:schemeClr val="tx2"/>
                </a:solidFill>
              </a:rPr>
              <a:t>2</a:t>
            </a:r>
            <a:r>
              <a:rPr lang="en-US" sz="2600" dirty="0" smtClean="0">
                <a:solidFill>
                  <a:schemeClr val="tx2"/>
                </a:solidFill>
              </a:rPr>
              <a:t/>
            </a:r>
            <a:br>
              <a:rPr lang="en-US" sz="2600" dirty="0" smtClean="0">
                <a:solidFill>
                  <a:schemeClr val="tx2"/>
                </a:solidFill>
              </a:rPr>
            </a:br>
            <a:endParaRPr lang="en-US" sz="2600" dirty="0">
              <a:solidFill>
                <a:schemeClr val="tx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r>
              <a:rPr lang="en-US" sz="2600" b="1" dirty="0" smtClean="0">
                <a:solidFill>
                  <a:srgbClr val="0C9012"/>
                </a:solidFill>
              </a:rPr>
              <a:t>1988</a:t>
            </a:r>
            <a:r>
              <a:rPr lang="en-US" sz="2600" dirty="0" smtClean="0">
                <a:solidFill>
                  <a:schemeClr val="tx2"/>
                </a:solidFill>
              </a:rPr>
              <a:t>: little time devoted to teaching CPT and lack of trained individuals</a:t>
            </a:r>
            <a:r>
              <a:rPr lang="en-US" sz="2600" baseline="30000" dirty="0" smtClean="0">
                <a:solidFill>
                  <a:schemeClr val="tx2"/>
                </a:solidFill>
              </a:rPr>
              <a:t>3</a:t>
            </a:r>
          </a:p>
          <a:p>
            <a:pPr eaLnBrk="1" fontAlgn="auto" hangingPunct="1">
              <a:spcAft>
                <a:spcPts val="0"/>
              </a:spcAft>
              <a:buSzPct val="75000"/>
              <a:defRPr/>
            </a:pPr>
            <a:endParaRPr lang="en-US" sz="2600" dirty="0">
              <a:solidFill>
                <a:schemeClr val="tx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r>
              <a:rPr lang="en-US" sz="2600" b="1" dirty="0" smtClean="0">
                <a:solidFill>
                  <a:srgbClr val="0C9012"/>
                </a:solidFill>
              </a:rPr>
              <a:t>	</a:t>
            </a:r>
            <a:r>
              <a:rPr lang="en-GB" sz="2600" dirty="0" smtClean="0">
                <a:solidFill>
                  <a:schemeClr val="tx2"/>
                </a:solidFill>
              </a:rPr>
              <a:t>How do we </a:t>
            </a:r>
            <a:r>
              <a:rPr lang="en-GB" sz="2600" b="1" dirty="0" smtClean="0">
                <a:solidFill>
                  <a:srgbClr val="0C9012"/>
                </a:solidFill>
              </a:rPr>
              <a:t>currently</a:t>
            </a:r>
            <a:r>
              <a:rPr lang="en-GB" sz="2600" dirty="0" smtClean="0">
                <a:solidFill>
                  <a:srgbClr val="0C9012"/>
                </a:solidFill>
              </a:rPr>
              <a:t> </a:t>
            </a:r>
            <a:r>
              <a:rPr lang="en-GB" sz="2600" dirty="0" smtClean="0">
                <a:solidFill>
                  <a:schemeClr val="tx2"/>
                </a:solidFill>
              </a:rPr>
              <a:t>prepare</a:t>
            </a:r>
            <a:r>
              <a:rPr lang="en-GB" sz="2600" dirty="0" smtClean="0">
                <a:solidFill>
                  <a:srgbClr val="0C9012"/>
                </a:solidFill>
              </a:rPr>
              <a:t> </a:t>
            </a:r>
            <a:r>
              <a:rPr lang="en-GB" sz="2600" dirty="0" smtClean="0">
                <a:solidFill>
                  <a:schemeClr val="tx2"/>
                </a:solidFill>
              </a:rPr>
              <a:t>our medical students </a:t>
            </a:r>
            <a:br>
              <a:rPr lang="en-GB" sz="2600" dirty="0" smtClean="0">
                <a:solidFill>
                  <a:schemeClr val="tx2"/>
                </a:solidFill>
              </a:rPr>
            </a:br>
            <a:r>
              <a:rPr lang="en-GB" sz="2600" dirty="0" smtClean="0">
                <a:solidFill>
                  <a:schemeClr val="tx2"/>
                </a:solidFill>
              </a:rPr>
              <a:t>	in Europe for prescribing as junior doctor?</a:t>
            </a:r>
            <a:endParaRPr lang="en-GB" sz="24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GB" sz="24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GB" sz="24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GB" sz="24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771800" y="6464369"/>
            <a:ext cx="3528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75000"/>
              <a:defRPr/>
            </a:pP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(1) Brinkman, 2017; (2) Dornan, 2009; (3) Orme, 1990</a:t>
            </a:r>
            <a:endParaRPr lang="nl-NL" sz="1200" dirty="0">
              <a:latin typeface="+mj-lt"/>
            </a:endParaRPr>
          </a:p>
        </p:txBody>
      </p:sp>
      <p:sp>
        <p:nvSpPr>
          <p:cNvPr id="2" name="PIJL-RECHTS 1"/>
          <p:cNvSpPr/>
          <p:nvPr/>
        </p:nvSpPr>
        <p:spPr>
          <a:xfrm>
            <a:off x="734060" y="5301208"/>
            <a:ext cx="648072" cy="21602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9926C-F889-4772-B4C9-69BCDB40F47D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5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886238"/>
              </p:ext>
            </p:extLst>
          </p:nvPr>
        </p:nvGraphicFramePr>
        <p:xfrm>
          <a:off x="402618" y="1628800"/>
          <a:ext cx="8640960" cy="46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nl-NL" dirty="0" smtClean="0">
                <a:solidFill>
                  <a:schemeClr val="tx2"/>
                </a:solidFill>
              </a:rPr>
              <a:t>Assessment </a:t>
            </a:r>
            <a:r>
              <a:rPr lang="nl-NL" dirty="0" err="1" smtClean="0">
                <a:solidFill>
                  <a:schemeClr val="tx2"/>
                </a:solidFill>
              </a:rPr>
              <a:t>methods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 rot="16200000">
            <a:off x="-829479" y="2515261"/>
            <a:ext cx="2111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% of </a:t>
            </a:r>
            <a:r>
              <a:rPr lang="nl-NL" sz="1600" dirty="0" err="1" smtClean="0"/>
              <a:t>medical</a:t>
            </a:r>
            <a:r>
              <a:rPr lang="nl-NL" sz="1600" dirty="0" smtClean="0"/>
              <a:t> schools</a:t>
            </a:r>
            <a:endParaRPr lang="nl-NL" sz="1600" dirty="0"/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5508104" y="2473151"/>
            <a:ext cx="3240360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5508104" y="2473151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teacher-</a:t>
            </a:r>
            <a:r>
              <a:rPr lang="nl-NL" sz="1400" dirty="0" err="1" smtClean="0"/>
              <a:t>centred</a:t>
            </a:r>
            <a:endParaRPr lang="nl-NL" sz="1400" dirty="0"/>
          </a:p>
        </p:txBody>
      </p:sp>
      <p:sp>
        <p:nvSpPr>
          <p:cNvPr id="8" name="Tekstvak 7"/>
          <p:cNvSpPr txBox="1"/>
          <p:nvPr/>
        </p:nvSpPr>
        <p:spPr>
          <a:xfrm>
            <a:off x="7321470" y="2473151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student-</a:t>
            </a:r>
            <a:r>
              <a:rPr lang="nl-NL" sz="1400" dirty="0" err="1" smtClean="0"/>
              <a:t>centred</a:t>
            </a:r>
            <a:endParaRPr lang="nl-NL" sz="1400" dirty="0"/>
          </a:p>
        </p:txBody>
      </p:sp>
      <p:sp>
        <p:nvSpPr>
          <p:cNvPr id="9" name="Rechthoek 8"/>
          <p:cNvSpPr/>
          <p:nvPr/>
        </p:nvSpPr>
        <p:spPr>
          <a:xfrm>
            <a:off x="395536" y="6525344"/>
            <a:ext cx="144016" cy="1440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hthoek 9"/>
          <p:cNvSpPr/>
          <p:nvPr/>
        </p:nvSpPr>
        <p:spPr>
          <a:xfrm>
            <a:off x="2339752" y="6525344"/>
            <a:ext cx="144016" cy="1440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hoek 10"/>
          <p:cNvSpPr/>
          <p:nvPr/>
        </p:nvSpPr>
        <p:spPr>
          <a:xfrm>
            <a:off x="4283968" y="6525344"/>
            <a:ext cx="144016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kstvak 11"/>
          <p:cNvSpPr txBox="1"/>
          <p:nvPr/>
        </p:nvSpPr>
        <p:spPr>
          <a:xfrm>
            <a:off x="576510" y="6453336"/>
            <a:ext cx="1632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+mj-lt"/>
              </a:rPr>
              <a:t>b</a:t>
            </a:r>
            <a:r>
              <a:rPr lang="en-GB" sz="1400" dirty="0" smtClean="0">
                <a:latin typeface="+mj-lt"/>
              </a:rPr>
              <a:t>asic pharmacology</a:t>
            </a:r>
            <a:endParaRPr lang="en-GB" sz="1400" dirty="0">
              <a:latin typeface="+mj-lt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483768" y="6464625"/>
            <a:ext cx="1760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+mj-lt"/>
              </a:rPr>
              <a:t>c</a:t>
            </a:r>
            <a:r>
              <a:rPr lang="en-GB" sz="1400" dirty="0" smtClean="0">
                <a:latin typeface="+mj-lt"/>
              </a:rPr>
              <a:t>linical pharmacology</a:t>
            </a:r>
            <a:endParaRPr lang="en-GB" sz="1400" dirty="0">
              <a:latin typeface="+mj-lt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427984" y="6453336"/>
            <a:ext cx="1102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+mj-lt"/>
              </a:rPr>
              <a:t>therapeutics</a:t>
            </a:r>
            <a:endParaRPr lang="en-GB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10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nl-NL" dirty="0" smtClean="0">
                <a:solidFill>
                  <a:schemeClr val="tx2"/>
                </a:solidFill>
              </a:rPr>
              <a:t>Separate or </a:t>
            </a:r>
            <a:r>
              <a:rPr lang="nl-NL" dirty="0" err="1" smtClean="0">
                <a:solidFill>
                  <a:schemeClr val="tx2"/>
                </a:solidFill>
              </a:rPr>
              <a:t>integrated</a:t>
            </a:r>
            <a:r>
              <a:rPr lang="nl-NL" dirty="0" smtClean="0">
                <a:solidFill>
                  <a:schemeClr val="tx2"/>
                </a:solidFill>
              </a:rPr>
              <a:t> assessment?</a:t>
            </a:r>
            <a:endParaRPr lang="nl-NL" dirty="0">
              <a:solidFill>
                <a:schemeClr val="tx2"/>
              </a:solidFill>
            </a:endParaRPr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436866"/>
              </p:ext>
            </p:extLst>
          </p:nvPr>
        </p:nvGraphicFramePr>
        <p:xfrm>
          <a:off x="251520" y="1600200"/>
          <a:ext cx="843528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-1332656" y="6356350"/>
            <a:ext cx="2133600" cy="365125"/>
          </a:xfrm>
        </p:spPr>
        <p:txBody>
          <a:bodyPr/>
          <a:lstStyle/>
          <a:p>
            <a:pPr>
              <a:defRPr/>
            </a:pPr>
            <a:fld id="{5329926C-F889-4772-B4C9-69BCDB40F47D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076056" y="6114782"/>
            <a:ext cx="2111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 of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schools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88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91" y="27384"/>
            <a:ext cx="80761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9926C-F889-4772-B4C9-69BCDB40F47D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8244408" y="5661248"/>
            <a:ext cx="1008112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hthoek 19"/>
          <p:cNvSpPr/>
          <p:nvPr/>
        </p:nvSpPr>
        <p:spPr>
          <a:xfrm>
            <a:off x="5796136" y="908720"/>
            <a:ext cx="182092" cy="144016"/>
          </a:xfrm>
          <a:prstGeom prst="rect">
            <a:avLst/>
          </a:prstGeom>
          <a:solidFill>
            <a:srgbClr val="0C9012"/>
          </a:solidFill>
          <a:ln>
            <a:solidFill>
              <a:srgbClr val="0C9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hthoek 20"/>
          <p:cNvSpPr/>
          <p:nvPr/>
        </p:nvSpPr>
        <p:spPr>
          <a:xfrm>
            <a:off x="5796136" y="1235688"/>
            <a:ext cx="182092" cy="144016"/>
          </a:xfrm>
          <a:prstGeom prst="rect">
            <a:avLst/>
          </a:prstGeom>
          <a:solidFill>
            <a:srgbClr val="CCFF33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hthoek 21"/>
          <p:cNvSpPr/>
          <p:nvPr/>
        </p:nvSpPr>
        <p:spPr>
          <a:xfrm>
            <a:off x="5796136" y="1552029"/>
            <a:ext cx="182092" cy="1440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kstvak 22"/>
          <p:cNvSpPr txBox="1"/>
          <p:nvPr/>
        </p:nvSpPr>
        <p:spPr>
          <a:xfrm>
            <a:off x="5977110" y="836712"/>
            <a:ext cx="2915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National prescribing assessment</a:t>
            </a:r>
            <a:endParaRPr lang="en-GB" sz="1400" dirty="0">
              <a:latin typeface="+mj-lt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5979676" y="1157691"/>
            <a:ext cx="3416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Compulsory part of national exam</a:t>
            </a:r>
            <a:endParaRPr lang="en-GB" sz="1400" dirty="0">
              <a:latin typeface="+mj-lt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6012160" y="1484784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Non-compulsory part of national exam</a:t>
            </a:r>
            <a:endParaRPr lang="en-GB" sz="1400" dirty="0">
              <a:latin typeface="+mj-lt"/>
            </a:endParaRPr>
          </a:p>
        </p:txBody>
      </p:sp>
      <p:sp>
        <p:nvSpPr>
          <p:cNvPr id="26" name="Rechthoek 25"/>
          <p:cNvSpPr/>
          <p:nvPr/>
        </p:nvSpPr>
        <p:spPr>
          <a:xfrm>
            <a:off x="5796136" y="1855043"/>
            <a:ext cx="182092" cy="144016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kstvak 26"/>
          <p:cNvSpPr txBox="1"/>
          <p:nvPr/>
        </p:nvSpPr>
        <p:spPr>
          <a:xfrm>
            <a:off x="6012160" y="1792561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Part of pre-registration period</a:t>
            </a:r>
            <a:endParaRPr lang="en-GB" sz="1400" dirty="0">
              <a:latin typeface="+mj-lt"/>
            </a:endParaRPr>
          </a:p>
        </p:txBody>
      </p:sp>
      <p:sp>
        <p:nvSpPr>
          <p:cNvPr id="28" name="Rechthoek 27"/>
          <p:cNvSpPr/>
          <p:nvPr/>
        </p:nvSpPr>
        <p:spPr>
          <a:xfrm>
            <a:off x="5796136" y="2172346"/>
            <a:ext cx="182092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kstvak 28"/>
          <p:cNvSpPr txBox="1"/>
          <p:nvPr/>
        </p:nvSpPr>
        <p:spPr>
          <a:xfrm>
            <a:off x="6012160" y="2100338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No final prescribing assessment</a:t>
            </a:r>
            <a:endParaRPr lang="en-GB" sz="1400" dirty="0">
              <a:latin typeface="+mj-lt"/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5796136" y="2493147"/>
            <a:ext cx="182092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kstvak 30"/>
          <p:cNvSpPr txBox="1"/>
          <p:nvPr/>
        </p:nvSpPr>
        <p:spPr>
          <a:xfrm>
            <a:off x="6012160" y="2420888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Not part of EU</a:t>
            </a:r>
            <a:endParaRPr lang="en-GB" sz="1400" dirty="0">
              <a:latin typeface="+mj-lt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251520" y="1556792"/>
            <a:ext cx="239039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‘Final prescribing </a:t>
            </a:r>
            <a:br>
              <a:rPr lang="en-GB" sz="2000" b="1" dirty="0" smtClean="0"/>
            </a:br>
            <a:r>
              <a:rPr lang="en-GB" sz="2000" b="1" dirty="0" smtClean="0"/>
              <a:t>assessment’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35672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solidFill>
                  <a:schemeClr val="tx2"/>
                </a:solidFill>
              </a:rPr>
              <a:t>‘How </a:t>
            </a:r>
            <a:r>
              <a:rPr lang="nl-NL" dirty="0" err="1" smtClean="0">
                <a:solidFill>
                  <a:schemeClr val="tx2"/>
                </a:solidFill>
              </a:rPr>
              <a:t>prepared</a:t>
            </a:r>
            <a:r>
              <a:rPr lang="nl-NL" dirty="0" smtClean="0">
                <a:solidFill>
                  <a:schemeClr val="tx2"/>
                </a:solidFill>
              </a:rPr>
              <a:t> are </a:t>
            </a:r>
            <a:r>
              <a:rPr lang="nl-NL" dirty="0" err="1" smtClean="0">
                <a:solidFill>
                  <a:schemeClr val="tx2"/>
                </a:solidFill>
              </a:rPr>
              <a:t>your</a:t>
            </a: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nl-NL" dirty="0" err="1" smtClean="0">
                <a:solidFill>
                  <a:schemeClr val="tx2"/>
                </a:solidFill>
              </a:rPr>
              <a:t>students</a:t>
            </a: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nl-NL" dirty="0" err="1" smtClean="0">
                <a:solidFill>
                  <a:schemeClr val="tx2"/>
                </a:solidFill>
              </a:rPr>
              <a:t>for</a:t>
            </a: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nl-NL" err="1" smtClean="0">
                <a:solidFill>
                  <a:schemeClr val="tx2"/>
                </a:solidFill>
              </a:rPr>
              <a:t>prescribing</a:t>
            </a:r>
            <a:r>
              <a:rPr lang="nl-NL" smtClean="0">
                <a:solidFill>
                  <a:schemeClr val="tx2"/>
                </a:solidFill>
              </a:rPr>
              <a:t>?’</a:t>
            </a:r>
            <a:endParaRPr lang="nl-NL" dirty="0">
              <a:solidFill>
                <a:schemeClr val="tx2"/>
              </a:solidFill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5023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1547664" y="5302949"/>
            <a:ext cx="6673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Significantly correlated with the presence of a final assessment 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(</a:t>
            </a:r>
            <a:r>
              <a:rPr lang="en-GB" dirty="0">
                <a:solidFill>
                  <a:schemeClr val="tx2"/>
                </a:solidFill>
              </a:rPr>
              <a:t>45% versus 17%, P&lt; </a:t>
            </a:r>
            <a:r>
              <a:rPr lang="en-GB" dirty="0" smtClean="0">
                <a:solidFill>
                  <a:schemeClr val="tx2"/>
                </a:solidFill>
              </a:rPr>
              <a:t>0.0001, </a:t>
            </a:r>
            <a:r>
              <a:rPr lang="el-GR" dirty="0" smtClean="0">
                <a:solidFill>
                  <a:schemeClr val="tx2"/>
                </a:solidFill>
              </a:rPr>
              <a:t>χ2</a:t>
            </a:r>
            <a:r>
              <a:rPr lang="en-GB" baseline="30000" dirty="0" smtClean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test)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Gekromde PIJL-RECHTS 4"/>
          <p:cNvSpPr/>
          <p:nvPr/>
        </p:nvSpPr>
        <p:spPr>
          <a:xfrm>
            <a:off x="395536" y="2420888"/>
            <a:ext cx="1080120" cy="33123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-1332656" y="6356350"/>
            <a:ext cx="2133600" cy="365125"/>
          </a:xfrm>
        </p:spPr>
        <p:txBody>
          <a:bodyPr/>
          <a:lstStyle/>
          <a:p>
            <a:pPr>
              <a:defRPr/>
            </a:pPr>
            <a:fld id="{5329926C-F889-4772-B4C9-69BCDB40F47D}" type="slidenum">
              <a:rPr lang="nl-NL" smtClean="0"/>
              <a:pPr>
                <a:defRPr/>
              </a:pPr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763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>
          <a:xfrm>
            <a:off x="395536" y="2251720"/>
            <a:ext cx="8208912" cy="1105272"/>
          </a:xfrm>
          <a:prstGeom prst="round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3600" dirty="0" smtClean="0">
                <a:solidFill>
                  <a:schemeClr val="tx2"/>
                </a:solidFill>
              </a:rPr>
              <a:t>Learning </a:t>
            </a:r>
            <a:r>
              <a:rPr lang="nl-NL" sz="3600" dirty="0" err="1" smtClean="0">
                <a:solidFill>
                  <a:schemeClr val="tx2"/>
                </a:solidFill>
              </a:rPr>
              <a:t>objectives</a:t>
            </a:r>
            <a:endParaRPr lang="nl-NL" sz="3600" dirty="0">
              <a:solidFill>
                <a:schemeClr val="tx2"/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9926C-F889-4772-B4C9-69BCDB40F47D}" type="slidenum">
              <a:rPr lang="nl-NL" smtClean="0"/>
              <a:pPr>
                <a:defRPr/>
              </a:pPr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1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tx2"/>
                </a:solidFill>
              </a:rPr>
              <a:t>Quality</a:t>
            </a:r>
            <a:endParaRPr lang="nl-NL" dirty="0" smtClean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1704" y="1783357"/>
            <a:ext cx="8686800" cy="452596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153 schools (83%) </a:t>
            </a:r>
            <a:r>
              <a:rPr lang="en-US" b="1" dirty="0" smtClean="0">
                <a:solidFill>
                  <a:srgbClr val="0C9012"/>
                </a:solidFill>
              </a:rPr>
              <a:t>defined</a:t>
            </a:r>
            <a:r>
              <a:rPr lang="en-US" dirty="0" smtClean="0">
                <a:solidFill>
                  <a:schemeClr val="tx2"/>
                </a:solidFill>
              </a:rPr>
              <a:t> objectives</a:t>
            </a:r>
          </a:p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63 (41%) schools </a:t>
            </a:r>
            <a:r>
              <a:rPr lang="en-US" b="1" dirty="0" smtClean="0">
                <a:solidFill>
                  <a:srgbClr val="0C9012"/>
                </a:solidFill>
              </a:rPr>
              <a:t>sent</a:t>
            </a:r>
            <a:r>
              <a:rPr lang="en-US" dirty="0" smtClean="0">
                <a:solidFill>
                  <a:srgbClr val="0C901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document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GB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GB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US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9926C-F889-4772-B4C9-69BCDB40F47D}" type="slidenum">
              <a:rPr lang="nl-NL" smtClean="0"/>
              <a:pPr>
                <a:defRPr/>
              </a:pPr>
              <a:t>25</a:t>
            </a:fld>
            <a:endParaRPr lang="nl-NL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94510"/>
              </p:ext>
            </p:extLst>
          </p:nvPr>
        </p:nvGraphicFramePr>
        <p:xfrm>
          <a:off x="467544" y="3806440"/>
          <a:ext cx="8136905" cy="106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448"/>
                <a:gridCol w="1426511"/>
                <a:gridCol w="1546838"/>
                <a:gridCol w="1290810"/>
                <a:gridCol w="1321233"/>
                <a:gridCol w="1341065"/>
              </a:tblGrid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u="none" dirty="0" err="1" smtClean="0"/>
                        <a:t>Specific</a:t>
                      </a:r>
                      <a:r>
                        <a:rPr lang="nl-NL" b="0" u="none" dirty="0" smtClean="0"/>
                        <a:t/>
                      </a:r>
                      <a:br>
                        <a:rPr lang="nl-NL" b="0" u="none" dirty="0" smtClean="0"/>
                      </a:br>
                      <a:r>
                        <a:rPr lang="nl-NL" b="0" u="none" dirty="0" smtClean="0"/>
                        <a:t>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u="none" dirty="0" err="1" smtClean="0"/>
                        <a:t>Measurable</a:t>
                      </a:r>
                      <a:r>
                        <a:rPr lang="nl-NL" b="0" u="none" dirty="0" smtClean="0"/>
                        <a:t/>
                      </a:r>
                      <a:br>
                        <a:rPr lang="nl-NL" b="0" u="none" dirty="0" smtClean="0"/>
                      </a:br>
                      <a:r>
                        <a:rPr lang="nl-NL" b="0" u="none" dirty="0" smtClean="0"/>
                        <a:t>(SD)</a:t>
                      </a:r>
                      <a:endParaRPr lang="nl-NL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u="none" dirty="0" err="1" smtClean="0"/>
                        <a:t>Achievable</a:t>
                      </a:r>
                      <a:r>
                        <a:rPr lang="nl-NL" b="0" u="none" dirty="0" smtClean="0"/>
                        <a:t/>
                      </a:r>
                      <a:br>
                        <a:rPr lang="nl-NL" b="0" u="none" dirty="0" smtClean="0"/>
                      </a:br>
                      <a:r>
                        <a:rPr lang="nl-NL" b="0" u="none" dirty="0" smtClean="0"/>
                        <a:t>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u="none" dirty="0" smtClean="0"/>
                        <a:t>Relevant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u="none" dirty="0" smtClean="0"/>
                        <a:t>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i="0" u="none" dirty="0" smtClean="0"/>
                        <a:t>T</a:t>
                      </a:r>
                      <a:r>
                        <a:rPr lang="nl-NL" b="0" u="none" dirty="0" smtClean="0"/>
                        <a:t>ime-</a:t>
                      </a:r>
                      <a:r>
                        <a:rPr lang="nl-NL" b="0" u="none" dirty="0" err="1" smtClean="0"/>
                        <a:t>bound</a:t>
                      </a:r>
                      <a:r>
                        <a:rPr lang="nl-NL" b="0" u="none" dirty="0" smtClean="0"/>
                        <a:t/>
                      </a:r>
                      <a:br>
                        <a:rPr lang="nl-NL" b="0" u="none" dirty="0" smtClean="0"/>
                      </a:br>
                      <a:r>
                        <a:rPr lang="nl-NL" b="0" u="none" dirty="0" smtClean="0"/>
                        <a:t>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err="1" smtClean="0">
                          <a:solidFill>
                            <a:schemeClr val="bg1"/>
                          </a:solidFill>
                        </a:rPr>
                        <a:t>Mean</a:t>
                      </a:r>
                      <a:endParaRPr lang="nl-NL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22640">
                <a:tc>
                  <a:txBody>
                    <a:bodyPr/>
                    <a:lstStyle/>
                    <a:p>
                      <a:r>
                        <a:rPr lang="nl-NL" dirty="0" smtClean="0"/>
                        <a:t>1.9 (0.8)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1.9 (0.8)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2.0 (0.7)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1.9 (0.7)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2.2 (0.9)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1.9</a:t>
                      </a:r>
                      <a:r>
                        <a:rPr lang="nl-NL" b="1" baseline="0" dirty="0" smtClean="0"/>
                        <a:t> (0.6)</a:t>
                      </a:r>
                      <a:endParaRPr lang="nl-NL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467544" y="4869160"/>
            <a:ext cx="3335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+mj-lt"/>
              </a:rPr>
              <a:t>1= poor, 2= suboptimal, 3= adequate</a:t>
            </a:r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19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inhoud 2"/>
          <p:cNvSpPr>
            <a:spLocks noGrp="1"/>
          </p:cNvSpPr>
          <p:nvPr>
            <p:ph idx="1"/>
          </p:nvPr>
        </p:nvSpPr>
        <p:spPr>
          <a:xfrm>
            <a:off x="421704" y="1783357"/>
            <a:ext cx="8686800" cy="3427259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Objectives of 83 (54%) schools were </a:t>
            </a:r>
            <a:r>
              <a:rPr lang="en-US" sz="2800" b="1" dirty="0" smtClean="0">
                <a:solidFill>
                  <a:srgbClr val="0C9012"/>
                </a:solidFill>
              </a:rPr>
              <a:t>not</a:t>
            </a:r>
            <a:r>
              <a:rPr lang="en-US" sz="2800" dirty="0" smtClean="0">
                <a:solidFill>
                  <a:srgbClr val="0C9012"/>
                </a:solidFill>
              </a:rPr>
              <a:t> </a:t>
            </a:r>
            <a:r>
              <a:rPr lang="en-US" sz="2800" b="1" dirty="0" smtClean="0">
                <a:solidFill>
                  <a:srgbClr val="0C9012"/>
                </a:solidFill>
              </a:rPr>
              <a:t>or</a:t>
            </a:r>
            <a:r>
              <a:rPr lang="en-US" sz="2800" dirty="0" smtClean="0">
                <a:solidFill>
                  <a:srgbClr val="0C9012"/>
                </a:solidFill>
              </a:rPr>
              <a:t> </a:t>
            </a:r>
            <a:r>
              <a:rPr lang="en-US" sz="2800" b="1" dirty="0" smtClean="0">
                <a:solidFill>
                  <a:srgbClr val="0C9012"/>
                </a:solidFill>
              </a:rPr>
              <a:t>little</a:t>
            </a:r>
            <a:r>
              <a:rPr lang="en-US" sz="2800" dirty="0" smtClean="0">
                <a:solidFill>
                  <a:srgbClr val="0C901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aligned with learning and assessment activities</a:t>
            </a:r>
          </a:p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/>
            </a:r>
            <a:br>
              <a:rPr lang="en-US" sz="2800" dirty="0" smtClean="0">
                <a:solidFill>
                  <a:schemeClr val="tx2"/>
                </a:solidFill>
              </a:rPr>
            </a:br>
            <a:endParaRPr lang="en-US" sz="2800" dirty="0" smtClean="0">
              <a:solidFill>
                <a:schemeClr val="tx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/>
            </a:r>
            <a:br>
              <a:rPr lang="en-US" sz="2800" dirty="0" smtClean="0">
                <a:solidFill>
                  <a:schemeClr val="tx2"/>
                </a:solidFill>
              </a:rPr>
            </a:br>
            <a:endParaRPr lang="en-GB" sz="28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GB" sz="28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GB" sz="28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GB" sz="2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GB" sz="28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US" sz="28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US" sz="2800" dirty="0" smtClean="0">
              <a:solidFill>
                <a:schemeClr val="tx2"/>
              </a:solidFill>
            </a:endParaRPr>
          </a:p>
        </p:txBody>
      </p:sp>
      <p:grpSp>
        <p:nvGrpSpPr>
          <p:cNvPr id="13" name="Groep 12"/>
          <p:cNvGrpSpPr/>
          <p:nvPr/>
        </p:nvGrpSpPr>
        <p:grpSpPr>
          <a:xfrm>
            <a:off x="2108698" y="2780928"/>
            <a:ext cx="4335510" cy="3240360"/>
            <a:chOff x="1763688" y="1052736"/>
            <a:chExt cx="5616624" cy="4896544"/>
          </a:xfrm>
        </p:grpSpPr>
        <p:sp>
          <p:nvSpPr>
            <p:cNvPr id="14" name="Gelijkbenige driehoek 13"/>
            <p:cNvSpPr/>
            <p:nvPr/>
          </p:nvSpPr>
          <p:spPr>
            <a:xfrm>
              <a:off x="1763688" y="1052736"/>
              <a:ext cx="5616624" cy="4896544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5" name="Rechte verbindingslijn 14"/>
            <p:cNvCxnSpPr/>
            <p:nvPr/>
          </p:nvCxnSpPr>
          <p:spPr>
            <a:xfrm>
              <a:off x="3563888" y="2780928"/>
              <a:ext cx="20162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>
            <a:xfrm>
              <a:off x="2987824" y="3789040"/>
              <a:ext cx="30963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>
            <a:xfrm>
              <a:off x="2296773" y="5013176"/>
              <a:ext cx="45074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kstvak 21"/>
          <p:cNvSpPr txBox="1"/>
          <p:nvPr/>
        </p:nvSpPr>
        <p:spPr>
          <a:xfrm>
            <a:off x="3566381" y="5517232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Knows</a:t>
            </a:r>
            <a:r>
              <a:rPr lang="nl-NL" dirty="0" smtClean="0"/>
              <a:t> - 32%</a:t>
            </a:r>
            <a:endParaRPr lang="nl-NL" dirty="0"/>
          </a:p>
        </p:txBody>
      </p:sp>
      <p:sp>
        <p:nvSpPr>
          <p:cNvPr id="23" name="Tekstvak 22"/>
          <p:cNvSpPr txBox="1"/>
          <p:nvPr/>
        </p:nvSpPr>
        <p:spPr>
          <a:xfrm>
            <a:off x="3367100" y="479715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Knows</a:t>
            </a:r>
            <a:r>
              <a:rPr lang="nl-NL" dirty="0" smtClean="0"/>
              <a:t> </a:t>
            </a:r>
            <a:r>
              <a:rPr lang="nl-NL" dirty="0" err="1" smtClean="0"/>
              <a:t>how</a:t>
            </a:r>
            <a:r>
              <a:rPr lang="nl-NL" dirty="0" smtClean="0"/>
              <a:t> - 30%</a:t>
            </a:r>
            <a:endParaRPr lang="nl-NL" dirty="0"/>
          </a:p>
        </p:txBody>
      </p:sp>
      <p:sp>
        <p:nvSpPr>
          <p:cNvPr id="24" name="Tekstvak 23"/>
          <p:cNvSpPr txBox="1"/>
          <p:nvPr/>
        </p:nvSpPr>
        <p:spPr>
          <a:xfrm>
            <a:off x="3552755" y="407707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Shows - 38%</a:t>
            </a:r>
            <a:endParaRPr lang="nl-NL" b="1" dirty="0"/>
          </a:p>
        </p:txBody>
      </p:sp>
      <p:sp>
        <p:nvSpPr>
          <p:cNvPr id="25" name="Tekstvak 24"/>
          <p:cNvSpPr txBox="1"/>
          <p:nvPr/>
        </p:nvSpPr>
        <p:spPr>
          <a:xfrm>
            <a:off x="3670233" y="341970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Does - 2%</a:t>
            </a:r>
            <a:endParaRPr lang="nl-NL" dirty="0"/>
          </a:p>
        </p:txBody>
      </p:sp>
      <p:sp>
        <p:nvSpPr>
          <p:cNvPr id="27" name="Tekstvak 26"/>
          <p:cNvSpPr txBox="1"/>
          <p:nvPr/>
        </p:nvSpPr>
        <p:spPr>
          <a:xfrm>
            <a:off x="2699792" y="6084004"/>
            <a:ext cx="334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>
                <a:solidFill>
                  <a:schemeClr val="tx2"/>
                </a:solidFill>
              </a:rPr>
              <a:t>therapeutic</a:t>
            </a: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nl-NL" dirty="0" err="1" smtClean="0">
                <a:solidFill>
                  <a:schemeClr val="tx2"/>
                </a:solidFill>
              </a:rPr>
              <a:t>objectives</a:t>
            </a:r>
            <a:r>
              <a:rPr lang="nl-NL" dirty="0" smtClean="0">
                <a:solidFill>
                  <a:schemeClr val="tx2"/>
                </a:solidFill>
              </a:rPr>
              <a:t> (n= 376)</a:t>
            </a:r>
          </a:p>
        </p:txBody>
      </p:sp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nl-NL" dirty="0" err="1" smtClean="0">
                <a:solidFill>
                  <a:schemeClr val="tx2"/>
                </a:solidFill>
              </a:rPr>
              <a:t>Structure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26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-1332656" y="6356350"/>
            <a:ext cx="2133600" cy="365125"/>
          </a:xfrm>
        </p:spPr>
        <p:txBody>
          <a:bodyPr/>
          <a:lstStyle/>
          <a:p>
            <a:pPr>
              <a:defRPr/>
            </a:pPr>
            <a:fld id="{5329926C-F889-4772-B4C9-69BCDB40F47D}" type="slidenum">
              <a:rPr lang="nl-NL" smtClean="0"/>
              <a:pPr>
                <a:defRPr/>
              </a:pPr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740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>
          <a:xfrm>
            <a:off x="395536" y="2251720"/>
            <a:ext cx="8208912" cy="1105272"/>
          </a:xfrm>
          <a:prstGeom prst="round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3600" dirty="0" err="1" smtClean="0">
                <a:solidFill>
                  <a:schemeClr val="tx2"/>
                </a:solidFill>
              </a:rPr>
              <a:t>Conclusions</a:t>
            </a:r>
            <a:endParaRPr lang="nl-NL" sz="3600" dirty="0">
              <a:solidFill>
                <a:schemeClr val="tx2"/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9926C-F889-4772-B4C9-69BCDB40F47D}" type="slidenum">
              <a:rPr lang="nl-NL" smtClean="0"/>
              <a:pPr>
                <a:defRPr/>
              </a:pPr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9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600200"/>
            <a:ext cx="8579296" cy="4421088"/>
          </a:xfrm>
          <a:noFill/>
        </p:spPr>
        <p:txBody>
          <a:bodyPr/>
          <a:lstStyle/>
          <a:p>
            <a:pPr eaLnBrk="1" hangingPunct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CPT education </a:t>
            </a:r>
            <a:r>
              <a:rPr lang="en-US" b="1" dirty="0" smtClean="0">
                <a:solidFill>
                  <a:srgbClr val="0C9012"/>
                </a:solidFill>
              </a:rPr>
              <a:t>varies</a:t>
            </a:r>
            <a:r>
              <a:rPr lang="en-US" dirty="0" smtClean="0">
                <a:solidFill>
                  <a:srgbClr val="0C9012"/>
                </a:solidFill>
              </a:rPr>
              <a:t> </a:t>
            </a:r>
            <a:r>
              <a:rPr lang="en-US" b="1" dirty="0" smtClean="0">
                <a:solidFill>
                  <a:srgbClr val="0C9012"/>
                </a:solidFill>
              </a:rPr>
              <a:t>greatly</a:t>
            </a:r>
          </a:p>
          <a:p>
            <a:pPr eaLnBrk="1" hangingPunct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Mainly based on </a:t>
            </a:r>
            <a:r>
              <a:rPr lang="en-US" b="1" dirty="0" smtClean="0">
                <a:solidFill>
                  <a:srgbClr val="0C9012"/>
                </a:solidFill>
              </a:rPr>
              <a:t>traditional-learning</a:t>
            </a:r>
            <a:r>
              <a:rPr lang="en-US" dirty="0" smtClean="0">
                <a:solidFill>
                  <a:srgbClr val="0C901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methods</a:t>
            </a: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&gt;66% do </a:t>
            </a:r>
            <a:r>
              <a:rPr lang="en-US" b="1" dirty="0" smtClean="0">
                <a:solidFill>
                  <a:srgbClr val="0C9012"/>
                </a:solidFill>
              </a:rPr>
              <a:t>not</a:t>
            </a:r>
            <a:r>
              <a:rPr lang="en-US" dirty="0" smtClean="0">
                <a:solidFill>
                  <a:srgbClr val="0C901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practise</a:t>
            </a:r>
            <a:r>
              <a:rPr lang="en-US" dirty="0" smtClean="0">
                <a:solidFill>
                  <a:schemeClr val="tx2"/>
                </a:solidFill>
              </a:rPr>
              <a:t> real-life prescribing</a:t>
            </a:r>
          </a:p>
          <a:p>
            <a:pPr eaLnBrk="1" hangingPunct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Almost 50% </a:t>
            </a:r>
            <a:r>
              <a:rPr lang="en-US" b="1" dirty="0" smtClean="0">
                <a:solidFill>
                  <a:srgbClr val="0C9012"/>
                </a:solidFill>
              </a:rPr>
              <a:t>no</a:t>
            </a:r>
            <a:r>
              <a:rPr lang="en-US" dirty="0" smtClean="0">
                <a:solidFill>
                  <a:srgbClr val="0C901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final-assessment, often integrated</a:t>
            </a:r>
          </a:p>
          <a:p>
            <a:pPr eaLnBrk="1" hangingPunct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69% do </a:t>
            </a:r>
            <a:r>
              <a:rPr lang="en-US" b="1" dirty="0" smtClean="0">
                <a:solidFill>
                  <a:srgbClr val="0C9012"/>
                </a:solidFill>
              </a:rPr>
              <a:t>not</a:t>
            </a:r>
            <a:r>
              <a:rPr lang="en-US" dirty="0" smtClean="0">
                <a:solidFill>
                  <a:srgbClr val="0C901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consider their students to be well prepared</a:t>
            </a:r>
          </a:p>
          <a:p>
            <a:pPr eaLnBrk="1" hangingPunct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Objectives </a:t>
            </a:r>
            <a:r>
              <a:rPr lang="en-US" b="1" dirty="0" smtClean="0">
                <a:solidFill>
                  <a:srgbClr val="0C9012"/>
                </a:solidFill>
              </a:rPr>
              <a:t>suboptimal </a:t>
            </a:r>
            <a:r>
              <a:rPr lang="en-US" dirty="0" smtClean="0">
                <a:solidFill>
                  <a:schemeClr val="tx2"/>
                </a:solidFill>
              </a:rPr>
              <a:t>and </a:t>
            </a:r>
            <a:r>
              <a:rPr lang="en-US" b="1" dirty="0">
                <a:solidFill>
                  <a:srgbClr val="0C9012"/>
                </a:solidFill>
              </a:rPr>
              <a:t>l</a:t>
            </a:r>
            <a:r>
              <a:rPr lang="en-US" b="1" dirty="0" smtClean="0">
                <a:solidFill>
                  <a:srgbClr val="0C9012"/>
                </a:solidFill>
              </a:rPr>
              <a:t>ittle </a:t>
            </a:r>
            <a:r>
              <a:rPr lang="en-US" dirty="0" smtClean="0">
                <a:solidFill>
                  <a:schemeClr val="tx2"/>
                </a:solidFill>
              </a:rPr>
              <a:t>aligned</a:t>
            </a: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SzPct val="75000"/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buSzPct val="75000"/>
              <a:buFont typeface="Calibri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buSzPct val="75000"/>
              <a:buFont typeface="Calibri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44386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tx2"/>
                </a:solidFill>
              </a:rPr>
              <a:t>Conclusions</a:t>
            </a:r>
            <a:endParaRPr lang="nl-NL" dirty="0" smtClean="0">
              <a:solidFill>
                <a:schemeClr val="tx2"/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9926C-F889-4772-B4C9-69BCDB40F47D}" type="slidenum">
              <a:rPr lang="nl-NL" smtClean="0"/>
              <a:pPr>
                <a:defRPr/>
              </a:pPr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58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>
          <a:xfrm>
            <a:off x="395536" y="2251720"/>
            <a:ext cx="8208912" cy="1105272"/>
          </a:xfrm>
          <a:prstGeom prst="round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3600" dirty="0" err="1" smtClean="0">
                <a:solidFill>
                  <a:schemeClr val="tx2"/>
                </a:solidFill>
              </a:rPr>
              <a:t>Recommendations</a:t>
            </a:r>
            <a:endParaRPr lang="nl-NL" sz="3600" dirty="0">
              <a:solidFill>
                <a:schemeClr val="tx2"/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9926C-F889-4772-B4C9-69BCDB40F47D}" type="slidenum">
              <a:rPr lang="nl-NL" smtClean="0"/>
              <a:pPr>
                <a:defRPr/>
              </a:pPr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4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tx2"/>
                </a:solidFill>
              </a:rPr>
              <a:t>Aim</a:t>
            </a:r>
            <a:endParaRPr lang="nl-NL" dirty="0" smtClean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r>
              <a:rPr lang="nl-NL" dirty="0" err="1" smtClean="0">
                <a:solidFill>
                  <a:schemeClr val="tx2"/>
                </a:solidFill>
              </a:rPr>
              <a:t>To</a:t>
            </a: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gain insight into the </a:t>
            </a:r>
            <a:r>
              <a:rPr lang="en-GB" b="1" dirty="0" smtClean="0">
                <a:solidFill>
                  <a:srgbClr val="0C9012"/>
                </a:solidFill>
              </a:rPr>
              <a:t>current</a:t>
            </a:r>
            <a:r>
              <a:rPr lang="en-GB" dirty="0" smtClean="0">
                <a:solidFill>
                  <a:srgbClr val="0C901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structure, delivery and assessment of CPT education in European medical schools</a:t>
            </a:r>
            <a:endParaRPr lang="en-US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GB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US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9926C-F889-4772-B4C9-69BCDB40F47D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20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tx2"/>
                </a:solidFill>
              </a:rPr>
              <a:t>Future</a:t>
            </a:r>
            <a:endParaRPr lang="nl-NL" dirty="0" smtClean="0">
              <a:solidFill>
                <a:srgbClr val="FF0000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556792"/>
            <a:ext cx="8784976" cy="5112568"/>
          </a:xfrm>
          <a:noFill/>
        </p:spPr>
        <p:txBody>
          <a:bodyPr/>
          <a:lstStyle/>
          <a:p>
            <a:pPr marL="0" indent="0" eaLnBrk="1" hangingPunct="1">
              <a:buSzPct val="75000"/>
              <a:buNone/>
            </a:pPr>
            <a:r>
              <a:rPr lang="en-US" b="1" dirty="0" smtClean="0">
                <a:solidFill>
                  <a:srgbClr val="0C9012"/>
                </a:solidFill>
              </a:rPr>
              <a:t>Modernization</a:t>
            </a:r>
          </a:p>
          <a:p>
            <a:pPr eaLnBrk="1" hangingPunct="1">
              <a:buSzPct val="75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 Training in simulated &amp; clinical context</a:t>
            </a:r>
          </a:p>
          <a:p>
            <a:pPr eaLnBrk="1" hangingPunct="1">
              <a:buSzPct val="75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 Online learning resources</a:t>
            </a:r>
          </a:p>
          <a:p>
            <a:pPr marL="0" indent="0" eaLnBrk="1" hangingPunct="1">
              <a:buSzPct val="75000"/>
              <a:buNone/>
            </a:pPr>
            <a:r>
              <a:rPr lang="en-US" dirty="0">
                <a:solidFill>
                  <a:schemeClr val="tx2"/>
                </a:solidFill>
              </a:rPr>
              <a:t>	</a:t>
            </a:r>
          </a:p>
          <a:p>
            <a:pPr marL="0" indent="0" eaLnBrk="1" hangingPunct="1">
              <a:buSzPct val="75000"/>
              <a:buNone/>
            </a:pPr>
            <a:r>
              <a:rPr lang="en-US" b="1" dirty="0" smtClean="0">
                <a:solidFill>
                  <a:srgbClr val="0C9012"/>
                </a:solidFill>
              </a:rPr>
              <a:t>Harmonization</a:t>
            </a:r>
            <a:endParaRPr lang="en-US" b="1" dirty="0">
              <a:solidFill>
                <a:srgbClr val="0C9012"/>
              </a:solidFill>
            </a:endParaRPr>
          </a:p>
          <a:p>
            <a:pPr eaLnBrk="1" hangingPunct="1">
              <a:buSzPct val="75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Core curriculum with clear learning 	outcomes*</a:t>
            </a:r>
          </a:p>
          <a:p>
            <a:pPr eaLnBrk="1" hangingPunct="1">
              <a:buSzPct val="75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 Final prescribing assessment</a:t>
            </a:r>
          </a:p>
          <a:p>
            <a:pPr marL="0" indent="0" eaLnBrk="1" hangingPunct="1">
              <a:buSzPct val="75000"/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buSzPct val="75000"/>
              <a:buFont typeface="Calibri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9926C-F889-4772-B4C9-69BCDB40F47D}" type="slidenum">
              <a:rPr lang="nl-NL" smtClean="0"/>
              <a:pPr>
                <a:defRPr/>
              </a:pPr>
              <a:t>30</a:t>
            </a:fld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3563888" y="633188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* new Delphi study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5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765" y="4263817"/>
            <a:ext cx="2549559" cy="254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97297" y="-225996"/>
            <a:ext cx="6566991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>
              <a:solidFill>
                <a:schemeClr val="tx2"/>
              </a:solidFill>
              <a:latin typeface="+mj-lt"/>
              <a:cs typeface="Arabic Typesetting" panose="03020402040406030203" pitchFamily="66" charset="-78"/>
            </a:endParaRPr>
          </a:p>
          <a:p>
            <a:endParaRPr lang="en-GB" dirty="0">
              <a:solidFill>
                <a:schemeClr val="tx2"/>
              </a:solidFill>
              <a:latin typeface="+mj-lt"/>
              <a:cs typeface="Arabic Typesetting" panose="03020402040406030203" pitchFamily="66" charset="-78"/>
            </a:endParaRPr>
          </a:p>
          <a:p>
            <a:endParaRPr lang="en-GB" dirty="0" smtClean="0">
              <a:solidFill>
                <a:schemeClr val="tx2"/>
              </a:solidFill>
              <a:latin typeface="+mj-lt"/>
              <a:cs typeface="Arabic Typesetting" panose="03020402040406030203" pitchFamily="66" charset="-78"/>
            </a:endParaRPr>
          </a:p>
          <a:p>
            <a:r>
              <a:rPr lang="en-GB" b="1" dirty="0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Research team</a:t>
            </a:r>
          </a:p>
          <a:p>
            <a:r>
              <a:rPr lang="en-GB" dirty="0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J</a:t>
            </a:r>
            <a:r>
              <a:rPr lang="en-GB" dirty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. Tichelaar	</a:t>
            </a:r>
            <a:r>
              <a:rPr lang="en-GB" dirty="0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VU </a:t>
            </a:r>
            <a:r>
              <a:rPr lang="en-GB" dirty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University Medical </a:t>
            </a:r>
            <a:r>
              <a:rPr lang="en-GB" dirty="0" err="1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Center</a:t>
            </a:r>
            <a:endParaRPr lang="en-GB" dirty="0">
              <a:solidFill>
                <a:schemeClr val="tx2"/>
              </a:solidFill>
              <a:latin typeface="+mj-lt"/>
              <a:cs typeface="Arabic Typesetting" panose="03020402040406030203" pitchFamily="66" charset="-78"/>
            </a:endParaRPr>
          </a:p>
          <a:p>
            <a:r>
              <a:rPr lang="en-GB" dirty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M. Okorie	</a:t>
            </a:r>
            <a:r>
              <a:rPr lang="en-GB" dirty="0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Brighton </a:t>
            </a:r>
            <a:r>
              <a:rPr lang="en-GB" dirty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and Sussex Medical School</a:t>
            </a:r>
          </a:p>
          <a:p>
            <a:r>
              <a:rPr lang="en-GB" dirty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L. Bissell 		Brighton and Sussex Medical School</a:t>
            </a:r>
          </a:p>
          <a:p>
            <a:r>
              <a:rPr lang="en-GB" dirty="0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B</a:t>
            </a:r>
            <a:r>
              <a:rPr lang="en-GB" dirty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. </a:t>
            </a:r>
            <a:r>
              <a:rPr lang="en-GB" dirty="0" err="1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Chamontin</a:t>
            </a:r>
            <a:r>
              <a:rPr lang="en-GB" dirty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	</a:t>
            </a:r>
            <a:r>
              <a:rPr lang="en-GB" dirty="0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University </a:t>
            </a:r>
            <a:r>
              <a:rPr lang="en-GB" dirty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of Toulouse</a:t>
            </a:r>
          </a:p>
          <a:p>
            <a:r>
              <a:rPr lang="en-GB" dirty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T. </a:t>
            </a:r>
            <a:r>
              <a:rPr lang="en-GB" dirty="0" err="1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Christiaens</a:t>
            </a:r>
            <a:r>
              <a:rPr lang="en-GB" dirty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	</a:t>
            </a:r>
            <a:r>
              <a:rPr lang="en-GB" dirty="0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Ghent </a:t>
            </a:r>
            <a:r>
              <a:rPr lang="en-GB" dirty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University </a:t>
            </a:r>
            <a:r>
              <a:rPr lang="en-GB" dirty="0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Hospital</a:t>
            </a:r>
            <a:br>
              <a:rPr lang="en-GB" dirty="0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</a:br>
            <a:r>
              <a:rPr lang="en-GB" dirty="0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J. Costa		University of Lisbon</a:t>
            </a:r>
            <a:endParaRPr lang="en-GB" dirty="0">
              <a:solidFill>
                <a:schemeClr val="tx2"/>
              </a:solidFill>
              <a:latin typeface="+mj-lt"/>
              <a:cs typeface="Arabic Typesetting" panose="03020402040406030203" pitchFamily="66" charset="-78"/>
            </a:endParaRPr>
          </a:p>
          <a:p>
            <a:r>
              <a:rPr lang="en-GB" dirty="0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R</a:t>
            </a:r>
            <a:r>
              <a:rPr lang="en-GB" dirty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. </a:t>
            </a:r>
            <a:r>
              <a:rPr lang="en-GB" dirty="0" err="1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Likic</a:t>
            </a:r>
            <a:r>
              <a:rPr lang="en-GB" dirty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	</a:t>
            </a:r>
            <a:r>
              <a:rPr lang="en-GB" dirty="0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	University </a:t>
            </a:r>
            <a:r>
              <a:rPr lang="en-GB" dirty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Clinical Hospital </a:t>
            </a:r>
            <a:r>
              <a:rPr lang="en-GB" dirty="0" err="1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Center</a:t>
            </a:r>
            <a:r>
              <a:rPr lang="en-GB" dirty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 </a:t>
            </a:r>
            <a:r>
              <a:rPr lang="en-GB" dirty="0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Zagreb</a:t>
            </a:r>
          </a:p>
          <a:p>
            <a:r>
              <a:rPr lang="en-GB" dirty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R. Maciulaitis	Lithuanian University of Health Sciences</a:t>
            </a:r>
          </a:p>
          <a:p>
            <a:r>
              <a:rPr lang="en-GB" dirty="0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E. Sanz</a:t>
            </a:r>
            <a:r>
              <a:rPr lang="en-GB" dirty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	</a:t>
            </a:r>
            <a:r>
              <a:rPr lang="en-GB" dirty="0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	University of La Laguna</a:t>
            </a:r>
          </a:p>
          <a:p>
            <a:r>
              <a:rPr lang="en-GB" dirty="0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B</a:t>
            </a:r>
            <a:r>
              <a:rPr lang="en-GB" dirty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. </a:t>
            </a:r>
            <a:r>
              <a:rPr lang="en-GB" dirty="0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Tamba		Gr. T. </a:t>
            </a:r>
            <a:r>
              <a:rPr lang="en-GB" dirty="0" err="1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Popa</a:t>
            </a:r>
            <a:r>
              <a:rPr lang="en-GB" dirty="0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 University of Medicine and Pharmacy</a:t>
            </a:r>
          </a:p>
          <a:p>
            <a:r>
              <a:rPr lang="en-GB" dirty="0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M.C. Richir	VU </a:t>
            </a:r>
            <a:r>
              <a:rPr lang="en-GB" dirty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University Medical </a:t>
            </a:r>
            <a:r>
              <a:rPr lang="en-GB" dirty="0" err="1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Center</a:t>
            </a:r>
            <a:endParaRPr lang="en-GB" dirty="0">
              <a:solidFill>
                <a:schemeClr val="tx2"/>
              </a:solidFill>
              <a:latin typeface="+mj-lt"/>
              <a:cs typeface="Arabic Typesetting" panose="03020402040406030203" pitchFamily="66" charset="-78"/>
            </a:endParaRPr>
          </a:p>
          <a:p>
            <a:r>
              <a:rPr lang="en-GB" dirty="0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J</a:t>
            </a:r>
            <a:r>
              <a:rPr lang="en-GB" dirty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. </a:t>
            </a:r>
            <a:r>
              <a:rPr lang="en-GB" dirty="0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Tichelaar	VU </a:t>
            </a:r>
            <a:r>
              <a:rPr lang="en-GB" dirty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University Medical </a:t>
            </a:r>
            <a:r>
              <a:rPr lang="en-GB" dirty="0" err="1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Center</a:t>
            </a:r>
            <a:endParaRPr lang="en-GB" dirty="0" smtClean="0">
              <a:solidFill>
                <a:schemeClr val="tx2"/>
              </a:solidFill>
              <a:latin typeface="+mj-lt"/>
              <a:cs typeface="Arabic Typesetting" panose="03020402040406030203" pitchFamily="66" charset="-78"/>
            </a:endParaRPr>
          </a:p>
          <a:p>
            <a:r>
              <a:rPr lang="en-GB" dirty="0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S. Maxwell	University of Edinburgh</a:t>
            </a:r>
          </a:p>
          <a:p>
            <a:r>
              <a:rPr lang="en-GB" dirty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M. </a:t>
            </a:r>
            <a:r>
              <a:rPr lang="en-GB" dirty="0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van </a:t>
            </a:r>
            <a:r>
              <a:rPr lang="en-GB" dirty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Agtmael	VU University Medical </a:t>
            </a:r>
            <a:r>
              <a:rPr lang="en-GB" dirty="0" err="1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Center</a:t>
            </a:r>
            <a:endParaRPr lang="en-GB" dirty="0">
              <a:solidFill>
                <a:schemeClr val="tx2"/>
              </a:solidFill>
              <a:latin typeface="+mj-lt"/>
              <a:cs typeface="Arabic Typesetting" panose="03020402040406030203" pitchFamily="66" charset="-78"/>
            </a:endParaRPr>
          </a:p>
          <a:p>
            <a:endParaRPr lang="en-GB" dirty="0">
              <a:solidFill>
                <a:schemeClr val="tx2"/>
              </a:solidFill>
              <a:latin typeface="+mj-lt"/>
              <a:cs typeface="Arabic Typesetting" panose="03020402040406030203" pitchFamily="66" charset="-78"/>
            </a:endParaRPr>
          </a:p>
          <a:p>
            <a:r>
              <a:rPr lang="en-GB" dirty="0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Thanks to </a:t>
            </a:r>
            <a:r>
              <a:rPr lang="en-GB" b="1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all</a:t>
            </a:r>
            <a:r>
              <a:rPr lang="en-GB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 234 CPT </a:t>
            </a:r>
            <a:r>
              <a:rPr lang="en-GB" dirty="0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teachers who participated in this study!</a:t>
            </a:r>
          </a:p>
          <a:p>
            <a:endParaRPr lang="en-GB" dirty="0">
              <a:solidFill>
                <a:schemeClr val="tx2"/>
              </a:solidFill>
              <a:latin typeface="+mj-lt"/>
              <a:cs typeface="Arabic Typesetting" panose="03020402040406030203" pitchFamily="66" charset="-78"/>
            </a:endParaRPr>
          </a:p>
          <a:p>
            <a:r>
              <a:rPr lang="en-GB" dirty="0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Contact: </a:t>
            </a:r>
            <a:r>
              <a:rPr lang="en-GB" dirty="0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  <a:hlinkClick r:id="rId4"/>
              </a:rPr>
              <a:t>d.brinkman@vumc.nl</a:t>
            </a:r>
            <a:r>
              <a:rPr lang="en-GB" dirty="0" smtClean="0">
                <a:solidFill>
                  <a:schemeClr val="tx2"/>
                </a:solidFill>
                <a:latin typeface="+mj-lt"/>
                <a:cs typeface="Arabic Typesetting" panose="03020402040406030203" pitchFamily="66" charset="-78"/>
              </a:rPr>
              <a:t> </a:t>
            </a:r>
          </a:p>
          <a:p>
            <a:endParaRPr lang="nl-NL" dirty="0">
              <a:solidFill>
                <a:schemeClr val="tx2"/>
              </a:solidFill>
              <a:latin typeface="+mj-lt"/>
              <a:cs typeface="Arabic Typesetting" panose="03020402040406030203" pitchFamily="66" charset="-78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9926C-F889-4772-B4C9-69BCDB40F47D}" type="slidenum">
              <a:rPr lang="nl-NL" smtClean="0"/>
              <a:pPr>
                <a:defRPr/>
              </a:pPr>
              <a:t>31</a:t>
            </a:fld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7296204" y="651605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full article</a:t>
            </a:r>
            <a:endParaRPr lang="en-GB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1124744"/>
            <a:ext cx="2304256" cy="194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33" y="697941"/>
            <a:ext cx="1433171" cy="39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3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>
          <a:xfrm>
            <a:off x="395536" y="2251720"/>
            <a:ext cx="8208912" cy="1105272"/>
          </a:xfrm>
          <a:prstGeom prst="round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3600" dirty="0" err="1" smtClean="0">
                <a:solidFill>
                  <a:schemeClr val="tx2"/>
                </a:solidFill>
              </a:rPr>
              <a:t>Methods</a:t>
            </a:r>
            <a:endParaRPr lang="nl-NL" sz="3600" dirty="0">
              <a:solidFill>
                <a:schemeClr val="tx2"/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9926C-F889-4772-B4C9-69BCDB40F47D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9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tx2"/>
                </a:solidFill>
              </a:rPr>
              <a:t>Methods</a:t>
            </a:r>
            <a:endParaRPr lang="nl-NL" dirty="0" smtClean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r>
              <a:rPr lang="en-US" b="1" dirty="0" smtClean="0">
                <a:solidFill>
                  <a:srgbClr val="0C9012"/>
                </a:solidFill>
              </a:rPr>
              <a:t>Online</a:t>
            </a:r>
            <a:r>
              <a:rPr lang="en-US" dirty="0" smtClean="0">
                <a:solidFill>
                  <a:srgbClr val="0C9012"/>
                </a:solidFill>
              </a:rPr>
              <a:t> </a:t>
            </a:r>
            <a:r>
              <a:rPr lang="en-US" b="1" dirty="0" smtClean="0">
                <a:solidFill>
                  <a:srgbClr val="0C9012"/>
                </a:solidFill>
              </a:rPr>
              <a:t>survey</a:t>
            </a:r>
            <a:r>
              <a:rPr lang="en-US" b="1" baseline="30000" dirty="0">
                <a:solidFill>
                  <a:srgbClr val="0C9012"/>
                </a:solidFill>
              </a:rPr>
              <a:t>3</a:t>
            </a:r>
            <a:r>
              <a:rPr lang="en-US" b="1" baseline="30000" dirty="0" smtClean="0">
                <a:solidFill>
                  <a:srgbClr val="0C9012"/>
                </a:solidFill>
              </a:rPr>
              <a:t>-6</a:t>
            </a:r>
          </a:p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- Teaching </a:t>
            </a:r>
            <a:r>
              <a:rPr lang="en-US" sz="2000" dirty="0" smtClean="0">
                <a:solidFill>
                  <a:schemeClr val="tx2"/>
                </a:solidFill>
              </a:rPr>
              <a:t>(years, methods, materials, delivery, contact hours…)</a:t>
            </a:r>
          </a:p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	- Assessment </a:t>
            </a:r>
            <a:r>
              <a:rPr lang="en-US" sz="2000" dirty="0" smtClean="0">
                <a:solidFill>
                  <a:schemeClr val="tx2"/>
                </a:solidFill>
              </a:rPr>
              <a:t>(years</a:t>
            </a:r>
            <a:r>
              <a:rPr lang="en-US" sz="2000" dirty="0">
                <a:solidFill>
                  <a:schemeClr val="tx2"/>
                </a:solidFill>
              </a:rPr>
              <a:t>, methods, </a:t>
            </a:r>
            <a:r>
              <a:rPr lang="en-US" sz="2000" dirty="0" smtClean="0">
                <a:solidFill>
                  <a:schemeClr val="tx2"/>
                </a:solidFill>
              </a:rPr>
              <a:t>integrated, final assessment…)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r>
              <a:rPr lang="en-US" b="1" dirty="0" smtClean="0">
                <a:solidFill>
                  <a:srgbClr val="0C9012"/>
                </a:solidFill>
              </a:rPr>
              <a:t>All</a:t>
            </a:r>
            <a:r>
              <a:rPr lang="en-US" dirty="0" smtClean="0">
                <a:solidFill>
                  <a:srgbClr val="0C901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medical </a:t>
            </a:r>
            <a:r>
              <a:rPr lang="en-US" dirty="0">
                <a:solidFill>
                  <a:schemeClr val="tx2"/>
                </a:solidFill>
              </a:rPr>
              <a:t>schools </a:t>
            </a:r>
            <a:r>
              <a:rPr lang="en-US" dirty="0" smtClean="0">
                <a:solidFill>
                  <a:schemeClr val="tx2"/>
                </a:solidFill>
              </a:rPr>
              <a:t>in 28 EU countries</a:t>
            </a:r>
            <a:endParaRPr lang="en-US" dirty="0">
              <a:solidFill>
                <a:schemeClr val="tx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r>
              <a:rPr lang="en-US" b="1" dirty="0" smtClean="0">
                <a:solidFill>
                  <a:srgbClr val="0C9012"/>
                </a:solidFill>
              </a:rPr>
              <a:t>Responsible</a:t>
            </a:r>
            <a:r>
              <a:rPr lang="en-US" dirty="0" smtClean="0">
                <a:solidFill>
                  <a:srgbClr val="0C901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CPT teacher(s)</a:t>
            </a:r>
            <a:endParaRPr lang="en-US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GB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US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9926C-F889-4772-B4C9-69BCDB40F47D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pic>
        <p:nvPicPr>
          <p:cNvPr id="1028" name="Picture 4" descr="Afbeeldingsresultaat voor online survey symb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55738"/>
            <a:ext cx="792088" cy="78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2051720" y="6464369"/>
            <a:ext cx="56886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75000"/>
              <a:defRPr/>
            </a:pP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(3) Orme, 1990; (4) Heaton, 2008; (5) O'Shaughnessy, 2009; (6) Keijsers, 2015</a:t>
            </a:r>
            <a:endParaRPr lang="nl-NL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19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tx2"/>
                </a:solidFill>
              </a:rPr>
              <a:t>Curriculum type</a:t>
            </a:r>
            <a:endParaRPr lang="nl-NL" dirty="0" smtClean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1704" y="1600200"/>
            <a:ext cx="86868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r>
              <a:rPr lang="en-US" b="1" dirty="0" smtClean="0">
                <a:solidFill>
                  <a:srgbClr val="0C9012"/>
                </a:solidFill>
              </a:rPr>
              <a:t>Traditional learning</a:t>
            </a:r>
          </a:p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&gt;50% lectures, self-directed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learning, written exams, essays</a:t>
            </a:r>
            <a:endParaRPr lang="en-US" dirty="0">
              <a:solidFill>
                <a:schemeClr val="tx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endParaRPr lang="en-US" b="1" dirty="0" smtClean="0">
              <a:solidFill>
                <a:srgbClr val="0C901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r>
              <a:rPr lang="en-US" b="1" dirty="0" smtClean="0">
                <a:solidFill>
                  <a:srgbClr val="0C9012"/>
                </a:solidFill>
              </a:rPr>
              <a:t>Problem-based learning</a:t>
            </a:r>
          </a:p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&gt;50% seminars, working groups,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role playing, OSCEs, clinics</a:t>
            </a:r>
            <a:endParaRPr lang="en-GB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GB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US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9926C-F889-4772-B4C9-69BCDB40F47D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  <p:pic>
        <p:nvPicPr>
          <p:cNvPr id="2050" name="Picture 2" descr="Afbeeldingsresultaat voor traditional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48813"/>
            <a:ext cx="2520280" cy="16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problem based 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13253"/>
            <a:ext cx="2520280" cy="167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19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tx2"/>
                </a:solidFill>
              </a:rPr>
              <a:t>Learning objectives</a:t>
            </a:r>
            <a:endParaRPr lang="nl-NL" dirty="0" smtClean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1704" y="1600200"/>
            <a:ext cx="86868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r>
              <a:rPr lang="en-US" b="1" dirty="0" smtClean="0">
                <a:solidFill>
                  <a:srgbClr val="0C9012"/>
                </a:solidFill>
              </a:rPr>
              <a:t>Quality</a:t>
            </a:r>
          </a:p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SMART </a:t>
            </a:r>
            <a:r>
              <a:rPr lang="en-US" dirty="0" smtClean="0">
                <a:solidFill>
                  <a:schemeClr val="tx2"/>
                </a:solidFill>
              </a:rPr>
              <a:t>rubric</a:t>
            </a:r>
            <a:r>
              <a:rPr lang="en-US" baseline="30000" dirty="0" smtClean="0">
                <a:solidFill>
                  <a:schemeClr val="tx2"/>
                </a:solidFill>
              </a:rPr>
              <a:t>7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(</a:t>
            </a:r>
            <a:r>
              <a:rPr lang="en-US" sz="2000" u="sng" dirty="0" smtClean="0">
                <a:solidFill>
                  <a:schemeClr val="tx2"/>
                </a:solidFill>
              </a:rPr>
              <a:t>S</a:t>
            </a:r>
            <a:r>
              <a:rPr lang="en-US" sz="2000" dirty="0" smtClean="0">
                <a:solidFill>
                  <a:schemeClr val="tx2"/>
                </a:solidFill>
              </a:rPr>
              <a:t>pecific, </a:t>
            </a:r>
            <a:r>
              <a:rPr lang="en-US" sz="2000" u="sng" dirty="0" smtClean="0">
                <a:solidFill>
                  <a:schemeClr val="tx2"/>
                </a:solidFill>
              </a:rPr>
              <a:t>M</a:t>
            </a:r>
            <a:r>
              <a:rPr lang="en-US" sz="2000" dirty="0" smtClean="0">
                <a:solidFill>
                  <a:schemeClr val="tx2"/>
                </a:solidFill>
              </a:rPr>
              <a:t>easurable, </a:t>
            </a:r>
            <a:r>
              <a:rPr lang="en-US" sz="2000" u="sng" dirty="0" smtClean="0">
                <a:solidFill>
                  <a:schemeClr val="tx2"/>
                </a:solidFill>
              </a:rPr>
              <a:t>A</a:t>
            </a:r>
            <a:r>
              <a:rPr lang="en-US" sz="2000" dirty="0" smtClean="0">
                <a:solidFill>
                  <a:schemeClr val="tx2"/>
                </a:solidFill>
              </a:rPr>
              <a:t>chievable, </a:t>
            </a:r>
            <a:r>
              <a:rPr lang="en-US" sz="2000" u="sng" dirty="0" smtClean="0">
                <a:solidFill>
                  <a:schemeClr val="tx2"/>
                </a:solidFill>
              </a:rPr>
              <a:t>R</a:t>
            </a:r>
            <a:r>
              <a:rPr lang="en-US" sz="2000" dirty="0" smtClean="0">
                <a:solidFill>
                  <a:schemeClr val="tx2"/>
                </a:solidFill>
              </a:rPr>
              <a:t>elevant, </a:t>
            </a:r>
            <a:r>
              <a:rPr lang="en-US" sz="2000" u="sng" dirty="0" smtClean="0">
                <a:solidFill>
                  <a:schemeClr val="tx2"/>
                </a:solidFill>
              </a:rPr>
              <a:t>T</a:t>
            </a:r>
            <a:r>
              <a:rPr lang="en-US" sz="2000" dirty="0" smtClean="0">
                <a:solidFill>
                  <a:schemeClr val="tx2"/>
                </a:solidFill>
              </a:rPr>
              <a:t>ime-bound)</a:t>
            </a:r>
          </a:p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r>
              <a:rPr lang="en-US" b="1" dirty="0" smtClean="0">
                <a:solidFill>
                  <a:srgbClr val="0C9012"/>
                </a:solidFill>
              </a:rPr>
              <a:t>Structure</a:t>
            </a:r>
          </a:p>
          <a:p>
            <a:pPr marL="0" indent="0" eaLnBrk="1" fontAlgn="auto" hangingPunct="1">
              <a:spcAft>
                <a:spcPts val="0"/>
              </a:spcAft>
              <a:buSzPct val="75000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Alignment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Miller’s </a:t>
            </a:r>
            <a:r>
              <a:rPr lang="en-US" dirty="0" smtClean="0">
                <a:solidFill>
                  <a:schemeClr val="tx2"/>
                </a:solidFill>
              </a:rPr>
              <a:t>pyramid</a:t>
            </a:r>
            <a:r>
              <a:rPr lang="en-US" baseline="30000" dirty="0" smtClean="0">
                <a:solidFill>
                  <a:schemeClr val="tx2"/>
                </a:solidFill>
              </a:rPr>
              <a:t>8</a:t>
            </a:r>
            <a:endParaRPr lang="en-GB" baseline="300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GB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US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75000"/>
              <a:buFont typeface="Calibri" pitchFamily="34" charset="0"/>
              <a:buChar char="•"/>
              <a:defRPr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9926C-F889-4772-B4C9-69BCDB40F47D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  <p:grpSp>
        <p:nvGrpSpPr>
          <p:cNvPr id="31" name="Groep 30"/>
          <p:cNvGrpSpPr/>
          <p:nvPr/>
        </p:nvGrpSpPr>
        <p:grpSpPr>
          <a:xfrm>
            <a:off x="3491880" y="3212976"/>
            <a:ext cx="4104456" cy="3096344"/>
            <a:chOff x="3491880" y="3356992"/>
            <a:chExt cx="4104456" cy="3096344"/>
          </a:xfrm>
        </p:grpSpPr>
        <p:grpSp>
          <p:nvGrpSpPr>
            <p:cNvPr id="5" name="Groep 4"/>
            <p:cNvGrpSpPr/>
            <p:nvPr/>
          </p:nvGrpSpPr>
          <p:grpSpPr>
            <a:xfrm>
              <a:off x="3491880" y="3356992"/>
              <a:ext cx="4104456" cy="3096344"/>
              <a:chOff x="1763688" y="1052736"/>
              <a:chExt cx="5616624" cy="4896544"/>
            </a:xfrm>
          </p:grpSpPr>
          <p:sp>
            <p:nvSpPr>
              <p:cNvPr id="6" name="Gelijkbenige driehoek 5"/>
              <p:cNvSpPr/>
              <p:nvPr/>
            </p:nvSpPr>
            <p:spPr>
              <a:xfrm>
                <a:off x="1763688" y="1052736"/>
                <a:ext cx="5616624" cy="4896544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7" name="Rechte verbindingslijn 6"/>
              <p:cNvCxnSpPr/>
              <p:nvPr/>
            </p:nvCxnSpPr>
            <p:spPr>
              <a:xfrm>
                <a:off x="3563888" y="2780928"/>
                <a:ext cx="20162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Rechte verbindingslijn 7"/>
              <p:cNvCxnSpPr/>
              <p:nvPr/>
            </p:nvCxnSpPr>
            <p:spPr>
              <a:xfrm>
                <a:off x="2987824" y="3789040"/>
                <a:ext cx="309634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Rechte verbindingslijn 8"/>
              <p:cNvCxnSpPr/>
              <p:nvPr/>
            </p:nvCxnSpPr>
            <p:spPr>
              <a:xfrm>
                <a:off x="2296773" y="5013176"/>
                <a:ext cx="45074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kstvak 9"/>
            <p:cNvSpPr txBox="1"/>
            <p:nvPr/>
          </p:nvSpPr>
          <p:spPr>
            <a:xfrm>
              <a:off x="5090593" y="5805264"/>
              <a:ext cx="10942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b="1" dirty="0" err="1" smtClean="0">
                  <a:latin typeface="+mj-lt"/>
                </a:rPr>
                <a:t>Knows</a:t>
              </a:r>
              <a:endParaRPr lang="nl-NL" sz="2000" b="1" dirty="0" smtClean="0">
                <a:latin typeface="+mj-lt"/>
              </a:endParaRPr>
            </a:p>
            <a:p>
              <a:pPr algn="ctr"/>
              <a:r>
                <a:rPr lang="nl-NL" sz="1600" dirty="0" err="1" smtClean="0">
                  <a:latin typeface="+mj-lt"/>
                </a:rPr>
                <a:t>knowledge</a:t>
              </a:r>
              <a:endParaRPr lang="nl-NL" dirty="0">
                <a:latin typeface="+mj-lt"/>
              </a:endParaRPr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4979703" y="5158933"/>
              <a:ext cx="128746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b="1" dirty="0" err="1" smtClean="0">
                  <a:latin typeface="+mj-lt"/>
                </a:rPr>
                <a:t>Knows</a:t>
              </a:r>
              <a:r>
                <a:rPr lang="nl-NL" b="1" dirty="0" smtClean="0">
                  <a:latin typeface="+mj-lt"/>
                </a:rPr>
                <a:t> </a:t>
              </a:r>
              <a:r>
                <a:rPr lang="nl-NL" b="1" dirty="0" err="1" smtClean="0">
                  <a:latin typeface="+mj-lt"/>
                </a:rPr>
                <a:t>how</a:t>
              </a:r>
              <a:endParaRPr lang="nl-NL" b="1" dirty="0" smtClean="0">
                <a:latin typeface="+mj-lt"/>
              </a:endParaRPr>
            </a:p>
            <a:p>
              <a:pPr algn="ctr"/>
              <a:r>
                <a:rPr lang="nl-NL" sz="1600" dirty="0" err="1" smtClean="0">
                  <a:latin typeface="+mj-lt"/>
                </a:rPr>
                <a:t>competence</a:t>
              </a:r>
              <a:endParaRPr lang="nl-NL" sz="1600" dirty="0">
                <a:latin typeface="+mj-lt"/>
              </a:endParaRP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4932040" y="4469631"/>
              <a:ext cx="126399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b="1" dirty="0" smtClean="0">
                  <a:latin typeface="+mj-lt"/>
                </a:rPr>
                <a:t>Shows</a:t>
              </a:r>
            </a:p>
            <a:p>
              <a:pPr algn="ctr"/>
              <a:r>
                <a:rPr lang="nl-NL" sz="1600" dirty="0" smtClean="0">
                  <a:latin typeface="+mj-lt"/>
                </a:rPr>
                <a:t>performance</a:t>
              </a:r>
              <a:endParaRPr lang="nl-NL" sz="1400" dirty="0">
                <a:latin typeface="+mj-lt"/>
              </a:endParaRPr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5220072" y="3852337"/>
              <a:ext cx="6607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b="1" dirty="0" smtClean="0">
                  <a:latin typeface="+mj-lt"/>
                </a:rPr>
                <a:t>Does</a:t>
              </a:r>
              <a:r>
                <a:rPr lang="nl-NL" dirty="0" smtClean="0">
                  <a:latin typeface="+mj-lt"/>
                </a:rPr>
                <a:t/>
              </a:r>
              <a:br>
                <a:rPr lang="nl-NL" dirty="0" smtClean="0">
                  <a:latin typeface="+mj-lt"/>
                </a:rPr>
              </a:br>
              <a:r>
                <a:rPr lang="nl-NL" sz="1400" dirty="0" smtClean="0">
                  <a:latin typeface="+mj-lt"/>
                </a:rPr>
                <a:t>action</a:t>
              </a:r>
              <a:endParaRPr lang="nl-NL" sz="1100" dirty="0">
                <a:latin typeface="+mj-lt"/>
              </a:endParaRPr>
            </a:p>
          </p:txBody>
        </p:sp>
      </p:grpSp>
      <p:sp>
        <p:nvSpPr>
          <p:cNvPr id="16" name="Tekstvak 6"/>
          <p:cNvSpPr txBox="1"/>
          <p:nvPr/>
        </p:nvSpPr>
        <p:spPr>
          <a:xfrm>
            <a:off x="3059832" y="6464369"/>
            <a:ext cx="56886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75000"/>
              <a:defRPr/>
            </a:pP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(7) </a:t>
            </a:r>
            <a:r>
              <a:rPr lang="en-US" sz="1200" dirty="0" err="1" smtClean="0">
                <a:solidFill>
                  <a:schemeClr val="tx2"/>
                </a:solidFill>
                <a:latin typeface="+mj-lt"/>
              </a:rPr>
              <a:t>Lockspeiser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, 2013; (8); Miller, 1990</a:t>
            </a:r>
            <a:endParaRPr lang="nl-NL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493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>
          <a:xfrm>
            <a:off x="395536" y="2251720"/>
            <a:ext cx="8208912" cy="1105272"/>
          </a:xfrm>
          <a:prstGeom prst="round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3600" dirty="0" err="1" smtClean="0">
                <a:solidFill>
                  <a:schemeClr val="tx2"/>
                </a:solidFill>
              </a:rPr>
              <a:t>Results</a:t>
            </a:r>
            <a:endParaRPr lang="nl-NL" sz="3600" dirty="0">
              <a:solidFill>
                <a:schemeClr val="tx2"/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9926C-F889-4772-B4C9-69BCDB40F47D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9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C:\Documents and Settings\d.brinkman\Local Settings\Temporary Internet Files\Content.IE5\60CDWKOC\medium-Pin-166.6-11351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84" y="3414357"/>
            <a:ext cx="360000" cy="5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9543" y="2130425"/>
            <a:ext cx="7772400" cy="1470025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65343" y="3886200"/>
            <a:ext cx="6400800" cy="1752600"/>
          </a:xfrm>
        </p:spPr>
        <p:txBody>
          <a:bodyPr/>
          <a:lstStyle/>
          <a:p>
            <a:endParaRPr lang="nl-NL"/>
          </a:p>
        </p:txBody>
      </p:sp>
      <p:pic>
        <p:nvPicPr>
          <p:cNvPr id="3074" name="Picture 2" descr="http://www.apisanet.com/nnh-content/uploads/ma/map-western-european-countries-blank-europ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445" y="-704184"/>
            <a:ext cx="9234376" cy="757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kstvak 44"/>
          <p:cNvSpPr txBox="1"/>
          <p:nvPr/>
        </p:nvSpPr>
        <p:spPr>
          <a:xfrm>
            <a:off x="5139071" y="1772816"/>
            <a:ext cx="3105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290 medical schools </a:t>
            </a:r>
            <a:r>
              <a:rPr lang="en-GB" sz="1600" b="1" dirty="0" smtClean="0"/>
              <a:t>invited</a:t>
            </a:r>
          </a:p>
          <a:p>
            <a:r>
              <a:rPr lang="en-GB" sz="1600" dirty="0" smtClean="0"/>
              <a:t>185 (64%) schools</a:t>
            </a:r>
            <a:r>
              <a:rPr lang="en-GB" sz="1600" b="1" dirty="0" smtClean="0"/>
              <a:t> participated</a:t>
            </a:r>
          </a:p>
          <a:p>
            <a:endParaRPr lang="en-GB" sz="16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2483768" y="356691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2411760" y="364502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7" name="Tekstvak 46"/>
          <p:cNvSpPr txBox="1"/>
          <p:nvPr/>
        </p:nvSpPr>
        <p:spPr>
          <a:xfrm>
            <a:off x="2411760" y="3596831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8" name="Tekstvak 47"/>
          <p:cNvSpPr txBox="1"/>
          <p:nvPr/>
        </p:nvSpPr>
        <p:spPr>
          <a:xfrm>
            <a:off x="2580733" y="3827941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9" name="Tekstvak 48"/>
          <p:cNvSpPr txBox="1"/>
          <p:nvPr/>
        </p:nvSpPr>
        <p:spPr>
          <a:xfrm>
            <a:off x="2627784" y="363573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2632547" y="341947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1" name="Tekstvak 50"/>
          <p:cNvSpPr txBox="1"/>
          <p:nvPr/>
        </p:nvSpPr>
        <p:spPr>
          <a:xfrm>
            <a:off x="2537303" y="360692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" name="Tekstvak 47"/>
          <p:cNvSpPr txBox="1"/>
          <p:nvPr/>
        </p:nvSpPr>
        <p:spPr>
          <a:xfrm>
            <a:off x="2451006" y="385175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5" name="Tekstvak 47"/>
          <p:cNvSpPr txBox="1"/>
          <p:nvPr/>
        </p:nvSpPr>
        <p:spPr>
          <a:xfrm>
            <a:off x="2339752" y="378904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" name="Tekstvak 47"/>
          <p:cNvSpPr txBox="1"/>
          <p:nvPr/>
        </p:nvSpPr>
        <p:spPr>
          <a:xfrm>
            <a:off x="2195736" y="413978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7" name="Tekstvak 47"/>
          <p:cNvSpPr txBox="1"/>
          <p:nvPr/>
        </p:nvSpPr>
        <p:spPr>
          <a:xfrm>
            <a:off x="2843808" y="3980341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" name="Tekstvak 47"/>
          <p:cNvSpPr txBox="1"/>
          <p:nvPr/>
        </p:nvSpPr>
        <p:spPr>
          <a:xfrm>
            <a:off x="2811046" y="378904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0" name="Tekstvak 47"/>
          <p:cNvSpPr txBox="1"/>
          <p:nvPr/>
        </p:nvSpPr>
        <p:spPr>
          <a:xfrm>
            <a:off x="3387110" y="357301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1" name="Tekstvak 47"/>
          <p:cNvSpPr txBox="1"/>
          <p:nvPr/>
        </p:nvSpPr>
        <p:spPr>
          <a:xfrm>
            <a:off x="2883054" y="428380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2" name="Tekstvak 47"/>
          <p:cNvSpPr txBox="1"/>
          <p:nvPr/>
        </p:nvSpPr>
        <p:spPr>
          <a:xfrm>
            <a:off x="2339752" y="443620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3" name="Tekstvak 47"/>
          <p:cNvSpPr txBox="1"/>
          <p:nvPr/>
        </p:nvSpPr>
        <p:spPr>
          <a:xfrm>
            <a:off x="1979712" y="436510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4" name="Tekstvak 47"/>
          <p:cNvSpPr txBox="1"/>
          <p:nvPr/>
        </p:nvSpPr>
        <p:spPr>
          <a:xfrm>
            <a:off x="1835696" y="357301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5" name="Tekstvak 47"/>
          <p:cNvSpPr txBox="1"/>
          <p:nvPr/>
        </p:nvSpPr>
        <p:spPr>
          <a:xfrm>
            <a:off x="1691680" y="269962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6" name="Tekstvak 47"/>
          <p:cNvSpPr txBox="1"/>
          <p:nvPr/>
        </p:nvSpPr>
        <p:spPr>
          <a:xfrm>
            <a:off x="1226870" y="320368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7" name="Tekstvak 47"/>
          <p:cNvSpPr txBox="1"/>
          <p:nvPr/>
        </p:nvSpPr>
        <p:spPr>
          <a:xfrm>
            <a:off x="938838" y="33477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8" name="Tekstvak 47"/>
          <p:cNvSpPr txBox="1"/>
          <p:nvPr/>
        </p:nvSpPr>
        <p:spPr>
          <a:xfrm>
            <a:off x="1730926" y="485986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9" name="Tekstvak 47"/>
          <p:cNvSpPr txBox="1"/>
          <p:nvPr/>
        </p:nvSpPr>
        <p:spPr>
          <a:xfrm>
            <a:off x="395536" y="537321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0" name="Tekstvak 47"/>
          <p:cNvSpPr txBox="1"/>
          <p:nvPr/>
        </p:nvSpPr>
        <p:spPr>
          <a:xfrm>
            <a:off x="290766" y="552561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1" name="Tekstvak 47"/>
          <p:cNvSpPr txBox="1"/>
          <p:nvPr/>
        </p:nvSpPr>
        <p:spPr>
          <a:xfrm>
            <a:off x="434782" y="52292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2" name="Tekstvak 47"/>
          <p:cNvSpPr txBox="1"/>
          <p:nvPr/>
        </p:nvSpPr>
        <p:spPr>
          <a:xfrm>
            <a:off x="1082854" y="557994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3" name="Tekstvak 47"/>
          <p:cNvSpPr txBox="1"/>
          <p:nvPr/>
        </p:nvSpPr>
        <p:spPr>
          <a:xfrm>
            <a:off x="1658918" y="558924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4" name="Tekstvak 47"/>
          <p:cNvSpPr txBox="1"/>
          <p:nvPr/>
        </p:nvSpPr>
        <p:spPr>
          <a:xfrm>
            <a:off x="1043608" y="601199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6" name="Tekstvak 47"/>
          <p:cNvSpPr txBox="1"/>
          <p:nvPr/>
        </p:nvSpPr>
        <p:spPr>
          <a:xfrm>
            <a:off x="755576" y="593998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7" name="Tekstvak 47"/>
          <p:cNvSpPr txBox="1"/>
          <p:nvPr/>
        </p:nvSpPr>
        <p:spPr>
          <a:xfrm>
            <a:off x="1370886" y="593998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8" name="Tekstvak 47"/>
          <p:cNvSpPr txBox="1"/>
          <p:nvPr/>
        </p:nvSpPr>
        <p:spPr>
          <a:xfrm>
            <a:off x="3387110" y="537321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9" name="Tekstvak 47"/>
          <p:cNvSpPr txBox="1"/>
          <p:nvPr/>
        </p:nvSpPr>
        <p:spPr>
          <a:xfrm>
            <a:off x="2915816" y="486916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1" name="Tekstvak 47"/>
          <p:cNvSpPr txBox="1"/>
          <p:nvPr/>
        </p:nvSpPr>
        <p:spPr>
          <a:xfrm>
            <a:off x="3203848" y="493187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2" name="Tekstvak 47"/>
          <p:cNvSpPr txBox="1"/>
          <p:nvPr/>
        </p:nvSpPr>
        <p:spPr>
          <a:xfrm>
            <a:off x="3819158" y="557994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3" name="Tekstvak 47"/>
          <p:cNvSpPr txBox="1"/>
          <p:nvPr/>
        </p:nvSpPr>
        <p:spPr>
          <a:xfrm>
            <a:off x="6732240" y="615601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4" name="Tekstvak 47"/>
          <p:cNvSpPr txBox="1"/>
          <p:nvPr/>
        </p:nvSpPr>
        <p:spPr>
          <a:xfrm>
            <a:off x="6627470" y="616530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6" name="Tekstvak 47"/>
          <p:cNvSpPr txBox="1"/>
          <p:nvPr/>
        </p:nvSpPr>
        <p:spPr>
          <a:xfrm>
            <a:off x="4971286" y="573325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3" name="Tekstvak 47"/>
          <p:cNvSpPr txBox="1"/>
          <p:nvPr/>
        </p:nvSpPr>
        <p:spPr>
          <a:xfrm>
            <a:off x="5004048" y="608400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4" name="Tekstvak 47"/>
          <p:cNvSpPr txBox="1"/>
          <p:nvPr/>
        </p:nvSpPr>
        <p:spPr>
          <a:xfrm>
            <a:off x="3851920" y="501317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5" name="Tekstvak 47"/>
          <p:cNvSpPr txBox="1"/>
          <p:nvPr/>
        </p:nvSpPr>
        <p:spPr>
          <a:xfrm>
            <a:off x="3563888" y="400506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6" name="Tekstvak 47"/>
          <p:cNvSpPr txBox="1"/>
          <p:nvPr/>
        </p:nvSpPr>
        <p:spPr>
          <a:xfrm>
            <a:off x="3963174" y="357301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7" name="Tekstvak 47"/>
          <p:cNvSpPr txBox="1"/>
          <p:nvPr/>
        </p:nvSpPr>
        <p:spPr>
          <a:xfrm>
            <a:off x="4467230" y="372541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8" name="Tekstvak 47"/>
          <p:cNvSpPr txBox="1"/>
          <p:nvPr/>
        </p:nvSpPr>
        <p:spPr>
          <a:xfrm>
            <a:off x="4355976" y="198884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9" name="Tekstvak 47"/>
          <p:cNvSpPr txBox="1"/>
          <p:nvPr/>
        </p:nvSpPr>
        <p:spPr>
          <a:xfrm>
            <a:off x="4211960" y="148478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0" name="Tekstvak 47"/>
          <p:cNvSpPr txBox="1"/>
          <p:nvPr/>
        </p:nvSpPr>
        <p:spPr>
          <a:xfrm>
            <a:off x="4211960" y="177281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1" name="Tekstvak 47"/>
          <p:cNvSpPr txBox="1"/>
          <p:nvPr/>
        </p:nvSpPr>
        <p:spPr>
          <a:xfrm>
            <a:off x="4611246" y="148478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2" name="Tekstvak 47"/>
          <p:cNvSpPr txBox="1"/>
          <p:nvPr/>
        </p:nvSpPr>
        <p:spPr>
          <a:xfrm>
            <a:off x="4572000" y="227687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3" name="Tekstvak 47"/>
          <p:cNvSpPr txBox="1"/>
          <p:nvPr/>
        </p:nvSpPr>
        <p:spPr>
          <a:xfrm>
            <a:off x="4827270" y="262762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4" name="Tekstvak 47"/>
          <p:cNvSpPr txBox="1"/>
          <p:nvPr/>
        </p:nvSpPr>
        <p:spPr>
          <a:xfrm>
            <a:off x="4644008" y="291565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5" name="Tekstvak 47"/>
          <p:cNvSpPr txBox="1"/>
          <p:nvPr/>
        </p:nvSpPr>
        <p:spPr>
          <a:xfrm>
            <a:off x="4211960" y="414908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6" name="Tekstvak 47"/>
          <p:cNvSpPr txBox="1"/>
          <p:nvPr/>
        </p:nvSpPr>
        <p:spPr>
          <a:xfrm>
            <a:off x="3675142" y="471585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7" name="Tekstvak 47"/>
          <p:cNvSpPr txBox="1"/>
          <p:nvPr/>
        </p:nvSpPr>
        <p:spPr>
          <a:xfrm>
            <a:off x="3827542" y="429309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8" name="Tekstvak 47"/>
          <p:cNvSpPr txBox="1"/>
          <p:nvPr/>
        </p:nvSpPr>
        <p:spPr>
          <a:xfrm>
            <a:off x="3491880" y="449982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9" name="Tekstvak 47"/>
          <p:cNvSpPr txBox="1"/>
          <p:nvPr/>
        </p:nvSpPr>
        <p:spPr>
          <a:xfrm>
            <a:off x="5364088" y="465222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0" name="Tekstvak 47"/>
          <p:cNvSpPr txBox="1"/>
          <p:nvPr/>
        </p:nvSpPr>
        <p:spPr>
          <a:xfrm>
            <a:off x="4860032" y="442782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1" name="Tekstvak 47"/>
          <p:cNvSpPr txBox="1"/>
          <p:nvPr/>
        </p:nvSpPr>
        <p:spPr>
          <a:xfrm>
            <a:off x="4899278" y="478786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2" name="Tekstvak 47"/>
          <p:cNvSpPr txBox="1"/>
          <p:nvPr/>
        </p:nvSpPr>
        <p:spPr>
          <a:xfrm>
            <a:off x="5115302" y="51479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3" name="Tekstvak 47"/>
          <p:cNvSpPr txBox="1"/>
          <p:nvPr/>
        </p:nvSpPr>
        <p:spPr>
          <a:xfrm>
            <a:off x="5331326" y="501317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4" name="Tekstvak 47"/>
          <p:cNvSpPr txBox="1"/>
          <p:nvPr/>
        </p:nvSpPr>
        <p:spPr>
          <a:xfrm>
            <a:off x="4139952" y="449982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5" name="Tekstvak 47"/>
          <p:cNvSpPr txBox="1"/>
          <p:nvPr/>
        </p:nvSpPr>
        <p:spPr>
          <a:xfrm>
            <a:off x="3059832" y="292494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6" name="Tekstvak 47"/>
          <p:cNvSpPr txBox="1"/>
          <p:nvPr/>
        </p:nvSpPr>
        <p:spPr>
          <a:xfrm>
            <a:off x="2339752" y="485986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7" name="Tekstvak 47"/>
          <p:cNvSpPr txBox="1"/>
          <p:nvPr/>
        </p:nvSpPr>
        <p:spPr>
          <a:xfrm>
            <a:off x="2411760" y="494116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8" name="Tekstvak 47"/>
          <p:cNvSpPr txBox="1"/>
          <p:nvPr/>
        </p:nvSpPr>
        <p:spPr>
          <a:xfrm>
            <a:off x="1979712" y="486916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9" name="Tekstvak 47"/>
          <p:cNvSpPr txBox="1"/>
          <p:nvPr/>
        </p:nvSpPr>
        <p:spPr>
          <a:xfrm>
            <a:off x="1619672" y="421179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0" name="Tekstvak 47"/>
          <p:cNvSpPr txBox="1"/>
          <p:nvPr/>
        </p:nvSpPr>
        <p:spPr>
          <a:xfrm>
            <a:off x="1691680" y="350100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1" name="Tekstvak 47"/>
          <p:cNvSpPr txBox="1"/>
          <p:nvPr/>
        </p:nvSpPr>
        <p:spPr>
          <a:xfrm>
            <a:off x="1691680" y="34290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2" name="Tekstvak 47"/>
          <p:cNvSpPr txBox="1"/>
          <p:nvPr/>
        </p:nvSpPr>
        <p:spPr>
          <a:xfrm>
            <a:off x="1874942" y="349171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3" name="Tekstvak 47"/>
          <p:cNvSpPr txBox="1"/>
          <p:nvPr/>
        </p:nvSpPr>
        <p:spPr>
          <a:xfrm>
            <a:off x="1691680" y="314096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4" name="Tekstvak 47"/>
          <p:cNvSpPr txBox="1"/>
          <p:nvPr/>
        </p:nvSpPr>
        <p:spPr>
          <a:xfrm>
            <a:off x="1658918" y="33477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5" name="Tekstvak 47"/>
          <p:cNvSpPr txBox="1"/>
          <p:nvPr/>
        </p:nvSpPr>
        <p:spPr>
          <a:xfrm>
            <a:off x="1259632" y="298766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6" name="Tekstvak 47"/>
          <p:cNvSpPr txBox="1"/>
          <p:nvPr/>
        </p:nvSpPr>
        <p:spPr>
          <a:xfrm>
            <a:off x="3027070" y="328498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7" name="Tekstvak 47"/>
          <p:cNvSpPr txBox="1"/>
          <p:nvPr/>
        </p:nvSpPr>
        <p:spPr>
          <a:xfrm>
            <a:off x="2915816" y="363573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8" name="Tekstvak 47"/>
          <p:cNvSpPr txBox="1"/>
          <p:nvPr/>
        </p:nvSpPr>
        <p:spPr>
          <a:xfrm>
            <a:off x="3068216" y="421179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9" name="Tekstvak 47"/>
          <p:cNvSpPr txBox="1"/>
          <p:nvPr/>
        </p:nvSpPr>
        <p:spPr>
          <a:xfrm>
            <a:off x="3243094" y="4221088"/>
            <a:ext cx="248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0" name="Tekstvak 47"/>
          <p:cNvSpPr txBox="1"/>
          <p:nvPr/>
        </p:nvSpPr>
        <p:spPr>
          <a:xfrm>
            <a:off x="3315102" y="378904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3" name="Tekstvak 47"/>
          <p:cNvSpPr txBox="1"/>
          <p:nvPr/>
        </p:nvSpPr>
        <p:spPr>
          <a:xfrm>
            <a:off x="4467230" y="34290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4" name="Tekstvak 47"/>
          <p:cNvSpPr txBox="1"/>
          <p:nvPr/>
        </p:nvSpPr>
        <p:spPr>
          <a:xfrm>
            <a:off x="2627784" y="429309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5" name="Tekstvak 47"/>
          <p:cNvSpPr txBox="1"/>
          <p:nvPr/>
        </p:nvSpPr>
        <p:spPr>
          <a:xfrm>
            <a:off x="1691680" y="457183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6" name="Tekstvak 47"/>
          <p:cNvSpPr txBox="1"/>
          <p:nvPr/>
        </p:nvSpPr>
        <p:spPr>
          <a:xfrm>
            <a:off x="1874942" y="407707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7" name="Tekstvak 47"/>
          <p:cNvSpPr txBox="1"/>
          <p:nvPr/>
        </p:nvSpPr>
        <p:spPr>
          <a:xfrm>
            <a:off x="2027342" y="521990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8" name="Tekstvak 47"/>
          <p:cNvSpPr txBox="1"/>
          <p:nvPr/>
        </p:nvSpPr>
        <p:spPr>
          <a:xfrm>
            <a:off x="1691680" y="51479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0" name="Tekstvak 47"/>
          <p:cNvSpPr txBox="1"/>
          <p:nvPr/>
        </p:nvSpPr>
        <p:spPr>
          <a:xfrm>
            <a:off x="1226870" y="608400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1" name="Tekstvak 47"/>
          <p:cNvSpPr txBox="1"/>
          <p:nvPr/>
        </p:nvSpPr>
        <p:spPr>
          <a:xfrm>
            <a:off x="3707904" y="219557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2" name="Tekstvak 47"/>
          <p:cNvSpPr txBox="1"/>
          <p:nvPr/>
        </p:nvSpPr>
        <p:spPr>
          <a:xfrm>
            <a:off x="3707904" y="263691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3" name="Tekstvak 47"/>
          <p:cNvSpPr txBox="1"/>
          <p:nvPr/>
        </p:nvSpPr>
        <p:spPr>
          <a:xfrm>
            <a:off x="3419872" y="242088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4" name="Tekstvak 47"/>
          <p:cNvSpPr txBox="1"/>
          <p:nvPr/>
        </p:nvSpPr>
        <p:spPr>
          <a:xfrm>
            <a:off x="4179198" y="385175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5" name="Tekstvak 47"/>
          <p:cNvSpPr txBox="1"/>
          <p:nvPr/>
        </p:nvSpPr>
        <p:spPr>
          <a:xfrm>
            <a:off x="3923928" y="400415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6" name="Tekstvak 47"/>
          <p:cNvSpPr txBox="1"/>
          <p:nvPr/>
        </p:nvSpPr>
        <p:spPr>
          <a:xfrm>
            <a:off x="3131840" y="371703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7" name="Tekstvak 47"/>
          <p:cNvSpPr txBox="1"/>
          <p:nvPr/>
        </p:nvSpPr>
        <p:spPr>
          <a:xfrm>
            <a:off x="2843808" y="386943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8" name="Tekstvak 47"/>
          <p:cNvSpPr txBox="1"/>
          <p:nvPr/>
        </p:nvSpPr>
        <p:spPr>
          <a:xfrm>
            <a:off x="1907704" y="485986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9" name="Tekstvak 47"/>
          <p:cNvSpPr txBox="1"/>
          <p:nvPr/>
        </p:nvSpPr>
        <p:spPr>
          <a:xfrm>
            <a:off x="1691680" y="436510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0" name="Tekstvak 47"/>
          <p:cNvSpPr txBox="1"/>
          <p:nvPr/>
        </p:nvSpPr>
        <p:spPr>
          <a:xfrm>
            <a:off x="2162974" y="422108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1" name="Tekstvak 47"/>
          <p:cNvSpPr txBox="1"/>
          <p:nvPr/>
        </p:nvSpPr>
        <p:spPr>
          <a:xfrm>
            <a:off x="2234982" y="422108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2" name="Tekstvak 47"/>
          <p:cNvSpPr txBox="1"/>
          <p:nvPr/>
        </p:nvSpPr>
        <p:spPr>
          <a:xfrm>
            <a:off x="2123728" y="414908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3" name="Tekstvak 47"/>
          <p:cNvSpPr txBox="1"/>
          <p:nvPr/>
        </p:nvSpPr>
        <p:spPr>
          <a:xfrm>
            <a:off x="2267744" y="486916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4" name="Tekstvak 47"/>
          <p:cNvSpPr txBox="1"/>
          <p:nvPr/>
        </p:nvSpPr>
        <p:spPr>
          <a:xfrm>
            <a:off x="1907704" y="494116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5" name="Tekstvak 47"/>
          <p:cNvSpPr txBox="1"/>
          <p:nvPr/>
        </p:nvSpPr>
        <p:spPr>
          <a:xfrm>
            <a:off x="3315102" y="357301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6" name="Tekstvak 47"/>
          <p:cNvSpPr txBox="1"/>
          <p:nvPr/>
        </p:nvSpPr>
        <p:spPr>
          <a:xfrm>
            <a:off x="3347864" y="364502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7" name="Tekstvak 47"/>
          <p:cNvSpPr txBox="1"/>
          <p:nvPr/>
        </p:nvSpPr>
        <p:spPr>
          <a:xfrm>
            <a:off x="1907704" y="357301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8" name="Tekstvak 47"/>
          <p:cNvSpPr txBox="1"/>
          <p:nvPr/>
        </p:nvSpPr>
        <p:spPr>
          <a:xfrm>
            <a:off x="1874942" y="321297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9" name="Tekstvak 47"/>
          <p:cNvSpPr txBox="1"/>
          <p:nvPr/>
        </p:nvSpPr>
        <p:spPr>
          <a:xfrm>
            <a:off x="1835696" y="306896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0" name="Tekstvak 47"/>
          <p:cNvSpPr txBox="1"/>
          <p:nvPr/>
        </p:nvSpPr>
        <p:spPr>
          <a:xfrm>
            <a:off x="1691680" y="327569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1" name="Tekstvak 47"/>
          <p:cNvSpPr txBox="1"/>
          <p:nvPr/>
        </p:nvSpPr>
        <p:spPr>
          <a:xfrm>
            <a:off x="1403648" y="370774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2" name="Tekstvak 47"/>
          <p:cNvSpPr txBox="1"/>
          <p:nvPr/>
        </p:nvSpPr>
        <p:spPr>
          <a:xfrm>
            <a:off x="1802934" y="370774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3" name="Tekstvak 47"/>
          <p:cNvSpPr txBox="1"/>
          <p:nvPr/>
        </p:nvSpPr>
        <p:spPr>
          <a:xfrm>
            <a:off x="1763688" y="363573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4" name="Tekstvak 47"/>
          <p:cNvSpPr txBox="1"/>
          <p:nvPr/>
        </p:nvSpPr>
        <p:spPr>
          <a:xfrm>
            <a:off x="3819158" y="485986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6" name="Tekstvak 47"/>
          <p:cNvSpPr txBox="1"/>
          <p:nvPr/>
        </p:nvSpPr>
        <p:spPr>
          <a:xfrm>
            <a:off x="3995936" y="364502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7" name="Tekstvak 47"/>
          <p:cNvSpPr txBox="1"/>
          <p:nvPr/>
        </p:nvSpPr>
        <p:spPr>
          <a:xfrm>
            <a:off x="3387110" y="472514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8" name="Tekstvak 47"/>
          <p:cNvSpPr txBox="1"/>
          <p:nvPr/>
        </p:nvSpPr>
        <p:spPr>
          <a:xfrm>
            <a:off x="3059832" y="472514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9" name="Tekstvak 47"/>
          <p:cNvSpPr txBox="1"/>
          <p:nvPr/>
        </p:nvSpPr>
        <p:spPr>
          <a:xfrm>
            <a:off x="3387110" y="530120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0" name="Tekstvak 47"/>
          <p:cNvSpPr txBox="1"/>
          <p:nvPr/>
        </p:nvSpPr>
        <p:spPr>
          <a:xfrm>
            <a:off x="3315102" y="501317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1" name="Tekstvak 47"/>
          <p:cNvSpPr txBox="1"/>
          <p:nvPr/>
        </p:nvSpPr>
        <p:spPr>
          <a:xfrm>
            <a:off x="3563888" y="536392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2" name="Tekstvak 47"/>
          <p:cNvSpPr txBox="1"/>
          <p:nvPr/>
        </p:nvSpPr>
        <p:spPr>
          <a:xfrm>
            <a:off x="3819158" y="615601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3" name="Tekstvak 47"/>
          <p:cNvSpPr txBox="1"/>
          <p:nvPr/>
        </p:nvSpPr>
        <p:spPr>
          <a:xfrm>
            <a:off x="1658918" y="551723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4" name="Tekstvak 47"/>
          <p:cNvSpPr txBox="1"/>
          <p:nvPr/>
        </p:nvSpPr>
        <p:spPr>
          <a:xfrm>
            <a:off x="1043608" y="566963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5" name="Tekstvak 47"/>
          <p:cNvSpPr txBox="1"/>
          <p:nvPr/>
        </p:nvSpPr>
        <p:spPr>
          <a:xfrm>
            <a:off x="827584" y="608400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6" name="Tekstvak 47"/>
          <p:cNvSpPr txBox="1"/>
          <p:nvPr/>
        </p:nvSpPr>
        <p:spPr>
          <a:xfrm>
            <a:off x="539552" y="593998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7" name="Tekstvak 47"/>
          <p:cNvSpPr txBox="1"/>
          <p:nvPr/>
        </p:nvSpPr>
        <p:spPr>
          <a:xfrm>
            <a:off x="323528" y="587727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8" name="Tekstvak 47"/>
          <p:cNvSpPr txBox="1"/>
          <p:nvPr/>
        </p:nvSpPr>
        <p:spPr>
          <a:xfrm>
            <a:off x="3275856" y="298766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9" name="Tekstvak 47"/>
          <p:cNvSpPr txBox="1"/>
          <p:nvPr/>
        </p:nvSpPr>
        <p:spPr>
          <a:xfrm>
            <a:off x="3707904" y="155679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0" name="Tekstvak 47"/>
          <p:cNvSpPr txBox="1"/>
          <p:nvPr/>
        </p:nvSpPr>
        <p:spPr>
          <a:xfrm>
            <a:off x="5187310" y="436510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1" name="Tekstvak 47"/>
          <p:cNvSpPr txBox="1"/>
          <p:nvPr/>
        </p:nvSpPr>
        <p:spPr>
          <a:xfrm>
            <a:off x="5076056" y="464384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2" name="Tekstvak 47"/>
          <p:cNvSpPr txBox="1"/>
          <p:nvPr/>
        </p:nvSpPr>
        <p:spPr>
          <a:xfrm>
            <a:off x="4037632" y="329227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3" name="Tekstvak 47"/>
          <p:cNvSpPr txBox="1"/>
          <p:nvPr/>
        </p:nvSpPr>
        <p:spPr>
          <a:xfrm>
            <a:off x="3387110" y="344467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4" name="Tekstvak 47"/>
          <p:cNvSpPr txBox="1"/>
          <p:nvPr/>
        </p:nvSpPr>
        <p:spPr>
          <a:xfrm>
            <a:off x="2739038" y="393305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5" name="Tekstvak 47"/>
          <p:cNvSpPr txBox="1"/>
          <p:nvPr/>
        </p:nvSpPr>
        <p:spPr>
          <a:xfrm>
            <a:off x="2523014" y="515719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6" name="Tekstvak 47"/>
          <p:cNvSpPr txBox="1"/>
          <p:nvPr/>
        </p:nvSpPr>
        <p:spPr>
          <a:xfrm>
            <a:off x="3243094" y="51479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7" name="Tekstvak 47"/>
          <p:cNvSpPr txBox="1"/>
          <p:nvPr/>
        </p:nvSpPr>
        <p:spPr>
          <a:xfrm>
            <a:off x="3459118" y="536392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8" name="Tekstvak 47"/>
          <p:cNvSpPr txBox="1"/>
          <p:nvPr/>
        </p:nvSpPr>
        <p:spPr>
          <a:xfrm>
            <a:off x="3747150" y="557994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9" name="Tekstvak 47"/>
          <p:cNvSpPr txBox="1"/>
          <p:nvPr/>
        </p:nvSpPr>
        <p:spPr>
          <a:xfrm>
            <a:off x="3347864" y="422108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0" name="Tekstvak 47"/>
          <p:cNvSpPr txBox="1"/>
          <p:nvPr/>
        </p:nvSpPr>
        <p:spPr>
          <a:xfrm>
            <a:off x="2915816" y="407707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1" name="Tekstvak 47"/>
          <p:cNvSpPr txBox="1"/>
          <p:nvPr/>
        </p:nvSpPr>
        <p:spPr>
          <a:xfrm>
            <a:off x="1907704" y="478786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2" name="Tekstvak 47"/>
          <p:cNvSpPr txBox="1"/>
          <p:nvPr/>
        </p:nvSpPr>
        <p:spPr>
          <a:xfrm>
            <a:off x="2811046" y="363573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3" name="Tekstvak 47"/>
          <p:cNvSpPr txBox="1"/>
          <p:nvPr/>
        </p:nvSpPr>
        <p:spPr>
          <a:xfrm>
            <a:off x="3131840" y="472514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4" name="Tekstvak 47"/>
          <p:cNvSpPr txBox="1"/>
          <p:nvPr/>
        </p:nvSpPr>
        <p:spPr>
          <a:xfrm>
            <a:off x="2339752" y="508518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5" name="Tekstvak 47"/>
          <p:cNvSpPr txBox="1"/>
          <p:nvPr/>
        </p:nvSpPr>
        <p:spPr>
          <a:xfrm>
            <a:off x="2234982" y="400506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6" name="Tekstvak 47"/>
          <p:cNvSpPr txBox="1"/>
          <p:nvPr/>
        </p:nvSpPr>
        <p:spPr>
          <a:xfrm>
            <a:off x="2123728" y="429309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7" name="Tekstvak 47"/>
          <p:cNvSpPr txBox="1"/>
          <p:nvPr/>
        </p:nvSpPr>
        <p:spPr>
          <a:xfrm>
            <a:off x="2533977" y="365209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8" name="Tekstvak 47"/>
          <p:cNvSpPr txBox="1"/>
          <p:nvPr/>
        </p:nvSpPr>
        <p:spPr>
          <a:xfrm>
            <a:off x="3275856" y="402713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14448</TotalTime>
  <Words>748</Words>
  <Application>Microsoft Macintosh PowerPoint</Application>
  <PresentationFormat>On-screen Show (4:3)</PresentationFormat>
  <Paragraphs>407</Paragraphs>
  <Slides>31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Arabic Typesetting</vt:lpstr>
      <vt:lpstr>Calibri</vt:lpstr>
      <vt:lpstr>Wingdings</vt:lpstr>
      <vt:lpstr>Arial</vt:lpstr>
      <vt:lpstr>Aangepast ontwerp</vt:lpstr>
      <vt:lpstr>1_Aangepast ontwerp</vt:lpstr>
      <vt:lpstr>PowerPoint Presentation</vt:lpstr>
      <vt:lpstr>Background</vt:lpstr>
      <vt:lpstr>Aim</vt:lpstr>
      <vt:lpstr>PowerPoint Presentation</vt:lpstr>
      <vt:lpstr>Methods</vt:lpstr>
      <vt:lpstr>Curriculum type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 years</vt:lpstr>
      <vt:lpstr>Teaching methods</vt:lpstr>
      <vt:lpstr>Study materials</vt:lpstr>
      <vt:lpstr>Delivery of CPT</vt:lpstr>
      <vt:lpstr>Prescribing for real patients?</vt:lpstr>
      <vt:lpstr>Contact hours per country</vt:lpstr>
      <vt:lpstr>PowerPoint Presentation</vt:lpstr>
      <vt:lpstr>Assessment methods</vt:lpstr>
      <vt:lpstr>Separate or integrated assessment?</vt:lpstr>
      <vt:lpstr>PowerPoint Presentation</vt:lpstr>
      <vt:lpstr>‘How prepared are your students for prescribing?’</vt:lpstr>
      <vt:lpstr>PowerPoint Presentation</vt:lpstr>
      <vt:lpstr>Quality</vt:lpstr>
      <vt:lpstr>Structure</vt:lpstr>
      <vt:lpstr>PowerPoint Presentation</vt:lpstr>
      <vt:lpstr>Conclusions</vt:lpstr>
      <vt:lpstr>PowerPoint Presentation</vt:lpstr>
      <vt:lpstr>Future</vt:lpstr>
      <vt:lpstr>PowerPoint Presentation</vt:lpstr>
    </vt:vector>
  </TitlesOfParts>
  <Company>VUMC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Brinkman, David</dc:creator>
  <cp:lastModifiedBy>david Brinkman</cp:lastModifiedBy>
  <cp:revision>1242</cp:revision>
  <cp:lastPrinted>2015-12-18T11:56:27Z</cp:lastPrinted>
  <dcterms:created xsi:type="dcterms:W3CDTF">2013-03-28T15:36:29Z</dcterms:created>
  <dcterms:modified xsi:type="dcterms:W3CDTF">2017-06-25T06:42:40Z</dcterms:modified>
</cp:coreProperties>
</file>